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2" r:id="rId3"/>
    <p:sldId id="269" r:id="rId4"/>
    <p:sldId id="257" r:id="rId5"/>
    <p:sldId id="258" r:id="rId6"/>
    <p:sldId id="259" r:id="rId7"/>
    <p:sldId id="268" r:id="rId8"/>
    <p:sldId id="266" r:id="rId9"/>
    <p:sldId id="267" r:id="rId10"/>
    <p:sldId id="261" r:id="rId11"/>
    <p:sldId id="270" r:id="rId12"/>
    <p:sldId id="272" r:id="rId13"/>
    <p:sldId id="277" r:id="rId14"/>
    <p:sldId id="278" r:id="rId15"/>
    <p:sldId id="271" r:id="rId16"/>
    <p:sldId id="273" r:id="rId17"/>
    <p:sldId id="274" r:id="rId18"/>
    <p:sldId id="279" r:id="rId19"/>
    <p:sldId id="280" r:id="rId20"/>
    <p:sldId id="282" r:id="rId21"/>
    <p:sldId id="284" r:id="rId22"/>
    <p:sldId id="297" r:id="rId23"/>
    <p:sldId id="295" r:id="rId24"/>
    <p:sldId id="296" r:id="rId25"/>
    <p:sldId id="285" r:id="rId26"/>
    <p:sldId id="298" r:id="rId27"/>
    <p:sldId id="293" r:id="rId28"/>
    <p:sldId id="294" r:id="rId29"/>
    <p:sldId id="299" r:id="rId30"/>
    <p:sldId id="300" r:id="rId31"/>
    <p:sldId id="301" r:id="rId32"/>
    <p:sldId id="302" r:id="rId33"/>
    <p:sldId id="303" r:id="rId34"/>
    <p:sldId id="304" r:id="rId35"/>
    <p:sldId id="265" r:id="rId36"/>
    <p:sldId id="281" r:id="rId37"/>
  </p:sldIdLst>
  <p:sldSz cx="12192000" cy="6858000"/>
  <p:notesSz cx="7099300" cy="93853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3D794-F6B4-4EEE-97D9-A95146088A49}" v="3" dt="2022-09-22T05:44:07.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47" autoAdjust="0"/>
    <p:restoredTop sz="94660"/>
  </p:normalViewPr>
  <p:slideViewPr>
    <p:cSldViewPr snapToGrid="0">
      <p:cViewPr varScale="1">
        <p:scale>
          <a:sx n="129" d="100"/>
          <a:sy n="129" d="100"/>
        </p:scale>
        <p:origin x="144" y="1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ia Xenofontos" userId="da4b94f5-c4c0-4f93-b6ae-b904cbb8ac7c" providerId="ADAL" clId="{D723D794-F6B4-4EEE-97D9-A95146088A49}"/>
    <pc:docChg chg="custSel modSld">
      <pc:chgData name="Andria Xenofontos" userId="da4b94f5-c4c0-4f93-b6ae-b904cbb8ac7c" providerId="ADAL" clId="{D723D794-F6B4-4EEE-97D9-A95146088A49}" dt="2022-09-22T05:47:49.276" v="35" actId="1076"/>
      <pc:docMkLst>
        <pc:docMk/>
      </pc:docMkLst>
      <pc:sldChg chg="addSp delSp modSp mod">
        <pc:chgData name="Andria Xenofontos" userId="da4b94f5-c4c0-4f93-b6ae-b904cbb8ac7c" providerId="ADAL" clId="{D723D794-F6B4-4EEE-97D9-A95146088A49}" dt="2022-09-22T05:47:49.276" v="35" actId="1076"/>
        <pc:sldMkLst>
          <pc:docMk/>
          <pc:sldMk cId="173205299" sldId="256"/>
        </pc:sldMkLst>
        <pc:picChg chg="add del mod">
          <ac:chgData name="Andria Xenofontos" userId="da4b94f5-c4c0-4f93-b6ae-b904cbb8ac7c" providerId="ADAL" clId="{D723D794-F6B4-4EEE-97D9-A95146088A49}" dt="2022-09-22T05:40:38.963" v="20" actId="21"/>
          <ac:picMkLst>
            <pc:docMk/>
            <pc:sldMk cId="173205299" sldId="256"/>
            <ac:picMk id="2" creationId="{18C60E03-14F0-E620-A661-549890606A42}"/>
          </ac:picMkLst>
        </pc:picChg>
        <pc:picChg chg="add del mod">
          <ac:chgData name="Andria Xenofontos" userId="da4b94f5-c4c0-4f93-b6ae-b904cbb8ac7c" providerId="ADAL" clId="{D723D794-F6B4-4EEE-97D9-A95146088A49}" dt="2022-09-22T05:41:19.242" v="25" actId="21"/>
          <ac:picMkLst>
            <pc:docMk/>
            <pc:sldMk cId="173205299" sldId="256"/>
            <ac:picMk id="3" creationId="{44B4B76E-E4D8-B493-8E8A-57B0114EFF3C}"/>
          </ac:picMkLst>
        </pc:picChg>
        <pc:picChg chg="add mod">
          <ac:chgData name="Andria Xenofontos" userId="da4b94f5-c4c0-4f93-b6ae-b904cbb8ac7c" providerId="ADAL" clId="{D723D794-F6B4-4EEE-97D9-A95146088A49}" dt="2022-09-22T05:47:49.276" v="35" actId="1076"/>
          <ac:picMkLst>
            <pc:docMk/>
            <pc:sldMk cId="173205299" sldId="256"/>
            <ac:picMk id="4" creationId="{17704760-45E2-2088-EB4A-39A8CF144ECE}"/>
          </ac:picMkLst>
        </pc:picChg>
        <pc:picChg chg="del">
          <ac:chgData name="Andria Xenofontos" userId="da4b94f5-c4c0-4f93-b6ae-b904cbb8ac7c" providerId="ADAL" clId="{D723D794-F6B4-4EEE-97D9-A95146088A49}" dt="2022-09-22T05:40:04.322" v="16" actId="21"/>
          <ac:picMkLst>
            <pc:docMk/>
            <pc:sldMk cId="173205299" sldId="256"/>
            <ac:picMk id="17" creationId="{8875115A-FA3E-0188-BCE2-9CC64AD5282F}"/>
          </ac:picMkLst>
        </pc:picChg>
      </pc:sldChg>
      <pc:sldChg chg="modSp mod">
        <pc:chgData name="Andria Xenofontos" userId="da4b94f5-c4c0-4f93-b6ae-b904cbb8ac7c" providerId="ADAL" clId="{D723D794-F6B4-4EEE-97D9-A95146088A49}" dt="2022-09-21T05:32:16.737" v="0" actId="313"/>
        <pc:sldMkLst>
          <pc:docMk/>
          <pc:sldMk cId="4019374640" sldId="261"/>
        </pc:sldMkLst>
        <pc:spChg chg="mod">
          <ac:chgData name="Andria Xenofontos" userId="da4b94f5-c4c0-4f93-b6ae-b904cbb8ac7c" providerId="ADAL" clId="{D723D794-F6B4-4EEE-97D9-A95146088A49}" dt="2022-09-21T05:32:16.737" v="0" actId="313"/>
          <ac:spMkLst>
            <pc:docMk/>
            <pc:sldMk cId="4019374640" sldId="261"/>
            <ac:spMk id="17" creationId="{AFF9887F-E4C7-40A3-A8EE-D5873D37D2D1}"/>
          </ac:spMkLst>
        </pc:spChg>
      </pc:sldChg>
      <pc:sldChg chg="modSp mod">
        <pc:chgData name="Andria Xenofontos" userId="da4b94f5-c4c0-4f93-b6ae-b904cbb8ac7c" providerId="ADAL" clId="{D723D794-F6B4-4EEE-97D9-A95146088A49}" dt="2022-09-21T05:35:16.195" v="14" actId="14100"/>
        <pc:sldMkLst>
          <pc:docMk/>
          <pc:sldMk cId="3822797214" sldId="266"/>
        </pc:sldMkLst>
        <pc:picChg chg="mod">
          <ac:chgData name="Andria Xenofontos" userId="da4b94f5-c4c0-4f93-b6ae-b904cbb8ac7c" providerId="ADAL" clId="{D723D794-F6B4-4EEE-97D9-A95146088A49}" dt="2022-09-21T05:35:16.195" v="14" actId="14100"/>
          <ac:picMkLst>
            <pc:docMk/>
            <pc:sldMk cId="3822797214" sldId="266"/>
            <ac:picMk id="14" creationId="{C4076EFF-B97C-970E-D77C-E18956510C13}"/>
          </ac:picMkLst>
        </pc:picChg>
      </pc:sldChg>
      <pc:sldChg chg="modSp mod">
        <pc:chgData name="Andria Xenofontos" userId="da4b94f5-c4c0-4f93-b6ae-b904cbb8ac7c" providerId="ADAL" clId="{D723D794-F6B4-4EEE-97D9-A95146088A49}" dt="2022-09-21T05:35:34.699" v="15" actId="14100"/>
        <pc:sldMkLst>
          <pc:docMk/>
          <pc:sldMk cId="3708143957" sldId="272"/>
        </pc:sldMkLst>
        <pc:picChg chg="mod">
          <ac:chgData name="Andria Xenofontos" userId="da4b94f5-c4c0-4f93-b6ae-b904cbb8ac7c" providerId="ADAL" clId="{D723D794-F6B4-4EEE-97D9-A95146088A49}" dt="2022-09-21T05:35:34.699" v="15" actId="14100"/>
          <ac:picMkLst>
            <pc:docMk/>
            <pc:sldMk cId="3708143957" sldId="272"/>
            <ac:picMk id="3" creationId="{DE64BF43-1DA8-F4A1-7C4C-5B200E0A56C1}"/>
          </ac:picMkLst>
        </pc:picChg>
      </pc:sldChg>
      <pc:sldChg chg="modSp mod">
        <pc:chgData name="Andria Xenofontos" userId="da4b94f5-c4c0-4f93-b6ae-b904cbb8ac7c" providerId="ADAL" clId="{D723D794-F6B4-4EEE-97D9-A95146088A49}" dt="2022-09-21T05:34:46.179" v="13" actId="403"/>
        <pc:sldMkLst>
          <pc:docMk/>
          <pc:sldMk cId="3200602654" sldId="281"/>
        </pc:sldMkLst>
        <pc:spChg chg="mod">
          <ac:chgData name="Andria Xenofontos" userId="da4b94f5-c4c0-4f93-b6ae-b904cbb8ac7c" providerId="ADAL" clId="{D723D794-F6B4-4EEE-97D9-A95146088A49}" dt="2022-09-21T05:34:46.179" v="13" actId="403"/>
          <ac:spMkLst>
            <pc:docMk/>
            <pc:sldMk cId="3200602654" sldId="281"/>
            <ac:spMk id="3" creationId="{64AF26AD-B2A9-4E30-B74E-86E351FF5163}"/>
          </ac:spMkLst>
        </pc:spChg>
      </pc:sldChg>
      <pc:sldChg chg="modSp mod">
        <pc:chgData name="Andria Xenofontos" userId="da4b94f5-c4c0-4f93-b6ae-b904cbb8ac7c" providerId="ADAL" clId="{D723D794-F6B4-4EEE-97D9-A95146088A49}" dt="2022-09-21T05:33:48.058" v="2" actId="14100"/>
        <pc:sldMkLst>
          <pc:docMk/>
          <pc:sldMk cId="3155978534" sldId="290"/>
        </pc:sldMkLst>
        <pc:picChg chg="mod">
          <ac:chgData name="Andria Xenofontos" userId="da4b94f5-c4c0-4f93-b6ae-b904cbb8ac7c" providerId="ADAL" clId="{D723D794-F6B4-4EEE-97D9-A95146088A49}" dt="2022-09-21T05:33:48.058" v="2" actId="14100"/>
          <ac:picMkLst>
            <pc:docMk/>
            <pc:sldMk cId="3155978534" sldId="290"/>
            <ac:picMk id="9" creationId="{32C19FF4-79EA-20DF-AA32-51D9E8247669}"/>
          </ac:picMkLst>
        </pc:picChg>
      </pc:sldChg>
      <pc:sldChg chg="modSp mod">
        <pc:chgData name="Andria Xenofontos" userId="da4b94f5-c4c0-4f93-b6ae-b904cbb8ac7c" providerId="ADAL" clId="{D723D794-F6B4-4EEE-97D9-A95146088A49}" dt="2022-09-21T05:34:11.747" v="9" actId="20577"/>
        <pc:sldMkLst>
          <pc:docMk/>
          <pc:sldMk cId="2997979799" sldId="292"/>
        </pc:sldMkLst>
        <pc:spChg chg="mod">
          <ac:chgData name="Andria Xenofontos" userId="da4b94f5-c4c0-4f93-b6ae-b904cbb8ac7c" providerId="ADAL" clId="{D723D794-F6B4-4EEE-97D9-A95146088A49}" dt="2022-09-21T05:34:11.747" v="9" actId="20577"/>
          <ac:spMkLst>
            <pc:docMk/>
            <pc:sldMk cId="2997979799" sldId="292"/>
            <ac:spMk id="2" creationId="{395176D6-00AC-4BE9-A375-83981E93166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469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1138" y="0"/>
            <a:ext cx="3076575" cy="469900"/>
          </a:xfrm>
          <a:prstGeom prst="rect">
            <a:avLst/>
          </a:prstGeom>
        </p:spPr>
        <p:txBody>
          <a:bodyPr vert="horz" lIns="91440" tIns="45720" rIns="91440" bIns="45720" rtlCol="0"/>
          <a:lstStyle>
            <a:lvl1pPr algn="r">
              <a:defRPr sz="1200"/>
            </a:lvl1pPr>
          </a:lstStyle>
          <a:p>
            <a:fld id="{25EEA99F-FCC6-4D2C-A281-852C8ADEB721}" type="datetimeFigureOut">
              <a:rPr lang="en-GB" smtClean="0"/>
              <a:t>27/10/2022</a:t>
            </a:fld>
            <a:endParaRPr lang="en-GB"/>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516438"/>
            <a:ext cx="5680075" cy="3695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5400"/>
            <a:ext cx="3076575" cy="4699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1138" y="8915400"/>
            <a:ext cx="3076575" cy="469900"/>
          </a:xfrm>
          <a:prstGeom prst="rect">
            <a:avLst/>
          </a:prstGeom>
        </p:spPr>
        <p:txBody>
          <a:bodyPr vert="horz" lIns="91440" tIns="45720" rIns="91440" bIns="45720" rtlCol="0" anchor="b"/>
          <a:lstStyle>
            <a:lvl1pPr algn="r">
              <a:defRPr sz="1200"/>
            </a:lvl1pPr>
          </a:lstStyle>
          <a:p>
            <a:fld id="{1C9F33D4-2EE1-4EBE-9A39-AEE50EDA4432}" type="slidenum">
              <a:rPr lang="en-GB" smtClean="0"/>
              <a:t>‹#›</a:t>
            </a:fld>
            <a:endParaRPr lang="en-GB"/>
          </a:p>
        </p:txBody>
      </p:sp>
    </p:spTree>
    <p:extLst>
      <p:ext uri="{BB962C8B-B14F-4D97-AF65-F5344CB8AC3E}">
        <p14:creationId xmlns:p14="http://schemas.microsoft.com/office/powerpoint/2010/main" val="1166952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a:t>
            </a:fld>
            <a:endParaRPr lang="en-GB"/>
          </a:p>
        </p:txBody>
      </p:sp>
    </p:spTree>
    <p:extLst>
      <p:ext uri="{BB962C8B-B14F-4D97-AF65-F5344CB8AC3E}">
        <p14:creationId xmlns:p14="http://schemas.microsoft.com/office/powerpoint/2010/main" val="3632179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10</a:t>
            </a:fld>
            <a:endParaRPr lang="en-GB"/>
          </a:p>
        </p:txBody>
      </p:sp>
    </p:spTree>
    <p:extLst>
      <p:ext uri="{BB962C8B-B14F-4D97-AF65-F5344CB8AC3E}">
        <p14:creationId xmlns:p14="http://schemas.microsoft.com/office/powerpoint/2010/main" val="175745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11</a:t>
            </a:fld>
            <a:endParaRPr lang="en-GB"/>
          </a:p>
        </p:txBody>
      </p:sp>
    </p:spTree>
    <p:extLst>
      <p:ext uri="{BB962C8B-B14F-4D97-AF65-F5344CB8AC3E}">
        <p14:creationId xmlns:p14="http://schemas.microsoft.com/office/powerpoint/2010/main" val="2965479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12</a:t>
            </a:fld>
            <a:endParaRPr lang="en-GB"/>
          </a:p>
        </p:txBody>
      </p:sp>
    </p:spTree>
    <p:extLst>
      <p:ext uri="{BB962C8B-B14F-4D97-AF65-F5344CB8AC3E}">
        <p14:creationId xmlns:p14="http://schemas.microsoft.com/office/powerpoint/2010/main" val="31803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13</a:t>
            </a:fld>
            <a:endParaRPr lang="en-GB"/>
          </a:p>
        </p:txBody>
      </p:sp>
    </p:spTree>
    <p:extLst>
      <p:ext uri="{BB962C8B-B14F-4D97-AF65-F5344CB8AC3E}">
        <p14:creationId xmlns:p14="http://schemas.microsoft.com/office/powerpoint/2010/main" val="1926361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14</a:t>
            </a:fld>
            <a:endParaRPr lang="en-GB"/>
          </a:p>
        </p:txBody>
      </p:sp>
    </p:spTree>
    <p:extLst>
      <p:ext uri="{BB962C8B-B14F-4D97-AF65-F5344CB8AC3E}">
        <p14:creationId xmlns:p14="http://schemas.microsoft.com/office/powerpoint/2010/main" val="2693772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15</a:t>
            </a:fld>
            <a:endParaRPr lang="en-GB"/>
          </a:p>
        </p:txBody>
      </p:sp>
    </p:spTree>
    <p:extLst>
      <p:ext uri="{BB962C8B-B14F-4D97-AF65-F5344CB8AC3E}">
        <p14:creationId xmlns:p14="http://schemas.microsoft.com/office/powerpoint/2010/main" val="180013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16</a:t>
            </a:fld>
            <a:endParaRPr lang="en-GB"/>
          </a:p>
        </p:txBody>
      </p:sp>
    </p:spTree>
    <p:extLst>
      <p:ext uri="{BB962C8B-B14F-4D97-AF65-F5344CB8AC3E}">
        <p14:creationId xmlns:p14="http://schemas.microsoft.com/office/powerpoint/2010/main" val="1123352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17</a:t>
            </a:fld>
            <a:endParaRPr lang="en-GB"/>
          </a:p>
        </p:txBody>
      </p:sp>
    </p:spTree>
    <p:extLst>
      <p:ext uri="{BB962C8B-B14F-4D97-AF65-F5344CB8AC3E}">
        <p14:creationId xmlns:p14="http://schemas.microsoft.com/office/powerpoint/2010/main" val="2749051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18</a:t>
            </a:fld>
            <a:endParaRPr lang="en-GB"/>
          </a:p>
        </p:txBody>
      </p:sp>
    </p:spTree>
    <p:extLst>
      <p:ext uri="{BB962C8B-B14F-4D97-AF65-F5344CB8AC3E}">
        <p14:creationId xmlns:p14="http://schemas.microsoft.com/office/powerpoint/2010/main" val="37887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19</a:t>
            </a:fld>
            <a:endParaRPr lang="en-GB"/>
          </a:p>
        </p:txBody>
      </p:sp>
    </p:spTree>
    <p:extLst>
      <p:ext uri="{BB962C8B-B14F-4D97-AF65-F5344CB8AC3E}">
        <p14:creationId xmlns:p14="http://schemas.microsoft.com/office/powerpoint/2010/main" val="165172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a:t>
            </a:fld>
            <a:endParaRPr lang="en-GB"/>
          </a:p>
        </p:txBody>
      </p:sp>
    </p:spTree>
    <p:extLst>
      <p:ext uri="{BB962C8B-B14F-4D97-AF65-F5344CB8AC3E}">
        <p14:creationId xmlns:p14="http://schemas.microsoft.com/office/powerpoint/2010/main" val="423390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20</a:t>
            </a:fld>
            <a:endParaRPr lang="en-GB"/>
          </a:p>
        </p:txBody>
      </p:sp>
    </p:spTree>
    <p:extLst>
      <p:ext uri="{BB962C8B-B14F-4D97-AF65-F5344CB8AC3E}">
        <p14:creationId xmlns:p14="http://schemas.microsoft.com/office/powerpoint/2010/main" val="4159303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21</a:t>
            </a:fld>
            <a:endParaRPr lang="en-GB"/>
          </a:p>
        </p:txBody>
      </p:sp>
    </p:spTree>
    <p:extLst>
      <p:ext uri="{BB962C8B-B14F-4D97-AF65-F5344CB8AC3E}">
        <p14:creationId xmlns:p14="http://schemas.microsoft.com/office/powerpoint/2010/main" val="2430642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22</a:t>
            </a:fld>
            <a:endParaRPr lang="en-GB"/>
          </a:p>
        </p:txBody>
      </p:sp>
    </p:spTree>
    <p:extLst>
      <p:ext uri="{BB962C8B-B14F-4D97-AF65-F5344CB8AC3E}">
        <p14:creationId xmlns:p14="http://schemas.microsoft.com/office/powerpoint/2010/main" val="2252018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23</a:t>
            </a:fld>
            <a:endParaRPr lang="en-GB"/>
          </a:p>
        </p:txBody>
      </p:sp>
    </p:spTree>
    <p:extLst>
      <p:ext uri="{BB962C8B-B14F-4D97-AF65-F5344CB8AC3E}">
        <p14:creationId xmlns:p14="http://schemas.microsoft.com/office/powerpoint/2010/main" val="1518998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24</a:t>
            </a:fld>
            <a:endParaRPr lang="en-GB"/>
          </a:p>
        </p:txBody>
      </p:sp>
    </p:spTree>
    <p:extLst>
      <p:ext uri="{BB962C8B-B14F-4D97-AF65-F5344CB8AC3E}">
        <p14:creationId xmlns:p14="http://schemas.microsoft.com/office/powerpoint/2010/main" val="860199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25</a:t>
            </a:fld>
            <a:endParaRPr lang="en-GB"/>
          </a:p>
        </p:txBody>
      </p:sp>
    </p:spTree>
    <p:extLst>
      <p:ext uri="{BB962C8B-B14F-4D97-AF65-F5344CB8AC3E}">
        <p14:creationId xmlns:p14="http://schemas.microsoft.com/office/powerpoint/2010/main" val="544463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26</a:t>
            </a:fld>
            <a:endParaRPr lang="en-GB"/>
          </a:p>
        </p:txBody>
      </p:sp>
    </p:spTree>
    <p:extLst>
      <p:ext uri="{BB962C8B-B14F-4D97-AF65-F5344CB8AC3E}">
        <p14:creationId xmlns:p14="http://schemas.microsoft.com/office/powerpoint/2010/main" val="2035170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27</a:t>
            </a:fld>
            <a:endParaRPr lang="en-GB"/>
          </a:p>
        </p:txBody>
      </p:sp>
    </p:spTree>
    <p:extLst>
      <p:ext uri="{BB962C8B-B14F-4D97-AF65-F5344CB8AC3E}">
        <p14:creationId xmlns:p14="http://schemas.microsoft.com/office/powerpoint/2010/main" val="979831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28</a:t>
            </a:fld>
            <a:endParaRPr lang="en-GB"/>
          </a:p>
        </p:txBody>
      </p:sp>
    </p:spTree>
    <p:extLst>
      <p:ext uri="{BB962C8B-B14F-4D97-AF65-F5344CB8AC3E}">
        <p14:creationId xmlns:p14="http://schemas.microsoft.com/office/powerpoint/2010/main" val="3981815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29</a:t>
            </a:fld>
            <a:endParaRPr lang="en-GB"/>
          </a:p>
        </p:txBody>
      </p:sp>
    </p:spTree>
    <p:extLst>
      <p:ext uri="{BB962C8B-B14F-4D97-AF65-F5344CB8AC3E}">
        <p14:creationId xmlns:p14="http://schemas.microsoft.com/office/powerpoint/2010/main" val="396476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3</a:t>
            </a:fld>
            <a:endParaRPr lang="en-GB"/>
          </a:p>
        </p:txBody>
      </p:sp>
    </p:spTree>
    <p:extLst>
      <p:ext uri="{BB962C8B-B14F-4D97-AF65-F5344CB8AC3E}">
        <p14:creationId xmlns:p14="http://schemas.microsoft.com/office/powerpoint/2010/main" val="117250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30</a:t>
            </a:fld>
            <a:endParaRPr lang="en-GB"/>
          </a:p>
        </p:txBody>
      </p:sp>
    </p:spTree>
    <p:extLst>
      <p:ext uri="{BB962C8B-B14F-4D97-AF65-F5344CB8AC3E}">
        <p14:creationId xmlns:p14="http://schemas.microsoft.com/office/powerpoint/2010/main" val="118108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31</a:t>
            </a:fld>
            <a:endParaRPr lang="en-GB"/>
          </a:p>
        </p:txBody>
      </p:sp>
    </p:spTree>
    <p:extLst>
      <p:ext uri="{BB962C8B-B14F-4D97-AF65-F5344CB8AC3E}">
        <p14:creationId xmlns:p14="http://schemas.microsoft.com/office/powerpoint/2010/main" val="4271708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32</a:t>
            </a:fld>
            <a:endParaRPr lang="en-GB"/>
          </a:p>
        </p:txBody>
      </p:sp>
    </p:spTree>
    <p:extLst>
      <p:ext uri="{BB962C8B-B14F-4D97-AF65-F5344CB8AC3E}">
        <p14:creationId xmlns:p14="http://schemas.microsoft.com/office/powerpoint/2010/main" val="3329030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33</a:t>
            </a:fld>
            <a:endParaRPr lang="en-GB"/>
          </a:p>
        </p:txBody>
      </p:sp>
    </p:spTree>
    <p:extLst>
      <p:ext uri="{BB962C8B-B14F-4D97-AF65-F5344CB8AC3E}">
        <p14:creationId xmlns:p14="http://schemas.microsoft.com/office/powerpoint/2010/main" val="1471508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34</a:t>
            </a:fld>
            <a:endParaRPr lang="en-GB"/>
          </a:p>
        </p:txBody>
      </p:sp>
    </p:spTree>
    <p:extLst>
      <p:ext uri="{BB962C8B-B14F-4D97-AF65-F5344CB8AC3E}">
        <p14:creationId xmlns:p14="http://schemas.microsoft.com/office/powerpoint/2010/main" val="1307247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35</a:t>
            </a:fld>
            <a:endParaRPr lang="en-GB"/>
          </a:p>
        </p:txBody>
      </p:sp>
    </p:spTree>
    <p:extLst>
      <p:ext uri="{BB962C8B-B14F-4D97-AF65-F5344CB8AC3E}">
        <p14:creationId xmlns:p14="http://schemas.microsoft.com/office/powerpoint/2010/main" val="3833473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36</a:t>
            </a:fld>
            <a:endParaRPr lang="en-GB"/>
          </a:p>
        </p:txBody>
      </p:sp>
    </p:spTree>
    <p:extLst>
      <p:ext uri="{BB962C8B-B14F-4D97-AF65-F5344CB8AC3E}">
        <p14:creationId xmlns:p14="http://schemas.microsoft.com/office/powerpoint/2010/main" val="3776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4</a:t>
            </a:fld>
            <a:endParaRPr lang="en-GB"/>
          </a:p>
        </p:txBody>
      </p:sp>
    </p:spTree>
    <p:extLst>
      <p:ext uri="{BB962C8B-B14F-4D97-AF65-F5344CB8AC3E}">
        <p14:creationId xmlns:p14="http://schemas.microsoft.com/office/powerpoint/2010/main" val="298443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5</a:t>
            </a:fld>
            <a:endParaRPr lang="en-GB"/>
          </a:p>
        </p:txBody>
      </p:sp>
    </p:spTree>
    <p:extLst>
      <p:ext uri="{BB962C8B-B14F-4D97-AF65-F5344CB8AC3E}">
        <p14:creationId xmlns:p14="http://schemas.microsoft.com/office/powerpoint/2010/main" val="214734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6</a:t>
            </a:fld>
            <a:endParaRPr lang="en-GB"/>
          </a:p>
        </p:txBody>
      </p:sp>
    </p:spTree>
    <p:extLst>
      <p:ext uri="{BB962C8B-B14F-4D97-AF65-F5344CB8AC3E}">
        <p14:creationId xmlns:p14="http://schemas.microsoft.com/office/powerpoint/2010/main" val="298678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7</a:t>
            </a:fld>
            <a:endParaRPr lang="en-GB"/>
          </a:p>
        </p:txBody>
      </p:sp>
    </p:spTree>
    <p:extLst>
      <p:ext uri="{BB962C8B-B14F-4D97-AF65-F5344CB8AC3E}">
        <p14:creationId xmlns:p14="http://schemas.microsoft.com/office/powerpoint/2010/main" val="341960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8</a:t>
            </a:fld>
            <a:endParaRPr lang="en-GB"/>
          </a:p>
        </p:txBody>
      </p:sp>
    </p:spTree>
    <p:extLst>
      <p:ext uri="{BB962C8B-B14F-4D97-AF65-F5344CB8AC3E}">
        <p14:creationId xmlns:p14="http://schemas.microsoft.com/office/powerpoint/2010/main" val="343573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9F33D4-2EE1-4EBE-9A39-AEE50EDA4432}" type="slidenum">
              <a:rPr lang="en-GB" smtClean="0"/>
              <a:t>9</a:t>
            </a:fld>
            <a:endParaRPr lang="en-GB"/>
          </a:p>
        </p:txBody>
      </p:sp>
    </p:spTree>
    <p:extLst>
      <p:ext uri="{BB962C8B-B14F-4D97-AF65-F5344CB8AC3E}">
        <p14:creationId xmlns:p14="http://schemas.microsoft.com/office/powerpoint/2010/main" val="345784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9E56B-2683-49E7-93BB-A862461C196F}"/>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en-GB"/>
          </a:p>
        </p:txBody>
      </p:sp>
      <p:sp>
        <p:nvSpPr>
          <p:cNvPr id="3" name="Subtítulo 2">
            <a:extLst>
              <a:ext uri="{FF2B5EF4-FFF2-40B4-BE49-F238E27FC236}">
                <a16:creationId xmlns:a16="http://schemas.microsoft.com/office/drawing/2014/main" id="{D95CB8BB-BCF4-455E-B1EF-06B2E80D95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GB"/>
          </a:p>
        </p:txBody>
      </p:sp>
      <p:sp>
        <p:nvSpPr>
          <p:cNvPr id="4" name="Marcador de Posição da Data 3">
            <a:extLst>
              <a:ext uri="{FF2B5EF4-FFF2-40B4-BE49-F238E27FC236}">
                <a16:creationId xmlns:a16="http://schemas.microsoft.com/office/drawing/2014/main" id="{4EBDAC4E-2BB0-4534-9BF0-26B0660107D7}"/>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5" name="Marcador de Posição do Rodapé 4">
            <a:extLst>
              <a:ext uri="{FF2B5EF4-FFF2-40B4-BE49-F238E27FC236}">
                <a16:creationId xmlns:a16="http://schemas.microsoft.com/office/drawing/2014/main" id="{AEA1A64B-D55C-4C7B-A6DB-885702414983}"/>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42A081E2-C739-4AD7-988A-07362EE4513E}"/>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210843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13A3E3-5084-4511-8E2B-6A0EDA3E1262}"/>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B1A65E8F-78B2-4615-A5EE-1CB965DFDEED}"/>
              </a:ext>
            </a:extLst>
          </p:cNvPr>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FF7AF967-858C-41E8-A33F-D438BA300F7C}"/>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5" name="Marcador de Posição do Rodapé 4">
            <a:extLst>
              <a:ext uri="{FF2B5EF4-FFF2-40B4-BE49-F238E27FC236}">
                <a16:creationId xmlns:a16="http://schemas.microsoft.com/office/drawing/2014/main" id="{99BBAD2E-ABBD-4D32-BE07-B5A774990BD7}"/>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556DDB0C-8F1D-4222-982C-0457439B3EC5}"/>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3441657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0ADA135-01ED-42FC-8FEE-9FA68C58138D}"/>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DA4A2E5E-D690-4468-B1C2-A55A1EDA0F3D}"/>
              </a:ext>
            </a:extLst>
          </p:cNvPr>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9908DCA0-A225-4BA1-9BC3-491116E43979}"/>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5" name="Marcador de Posição do Rodapé 4">
            <a:extLst>
              <a:ext uri="{FF2B5EF4-FFF2-40B4-BE49-F238E27FC236}">
                <a16:creationId xmlns:a16="http://schemas.microsoft.com/office/drawing/2014/main" id="{4BEF1340-2E40-4982-B0C8-23B7D3945DA5}"/>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006BD2F8-F950-4E13-BF01-B55DF336A5F4}"/>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223103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2C89F-D59C-4D62-86BE-1E6F967677AC}"/>
              </a:ext>
            </a:extLst>
          </p:cNvPr>
          <p:cNvSpPr>
            <a:spLocks noGrp="1"/>
          </p:cNvSpPr>
          <p:nvPr>
            <p:ph type="title"/>
          </p:nvPr>
        </p:nvSpPr>
        <p:spPr/>
        <p:txBody>
          <a:bodyPr/>
          <a:lstStyle/>
          <a:p>
            <a:r>
              <a:rPr lang="pt-PT" dirty="0"/>
              <a:t>Clique para editar o estilo de título do Modelo Global</a:t>
            </a:r>
            <a:endParaRPr lang="en-GB" dirty="0"/>
          </a:p>
        </p:txBody>
      </p:sp>
      <p:sp>
        <p:nvSpPr>
          <p:cNvPr id="3" name="Marcador de Posição de Conteúdo 2">
            <a:extLst>
              <a:ext uri="{FF2B5EF4-FFF2-40B4-BE49-F238E27FC236}">
                <a16:creationId xmlns:a16="http://schemas.microsoft.com/office/drawing/2014/main" id="{56E53119-0329-40A7-BAD9-D17054FCA49D}"/>
              </a:ext>
            </a:extLst>
          </p:cNvPr>
          <p:cNvSpPr>
            <a:spLocks noGrp="1"/>
          </p:cNvSpPr>
          <p:nvPr>
            <p:ph idx="1"/>
          </p:nvPr>
        </p:nvSpPr>
        <p:spPr/>
        <p:txBody>
          <a:body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endParaRPr lang="en-GB" dirty="0"/>
          </a:p>
        </p:txBody>
      </p:sp>
      <p:sp>
        <p:nvSpPr>
          <p:cNvPr id="4" name="Marcador de Posição da Data 3">
            <a:extLst>
              <a:ext uri="{FF2B5EF4-FFF2-40B4-BE49-F238E27FC236}">
                <a16:creationId xmlns:a16="http://schemas.microsoft.com/office/drawing/2014/main" id="{6C73875A-2BE1-4019-88AD-507004555F0F}"/>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5" name="Marcador de Posição do Rodapé 4">
            <a:extLst>
              <a:ext uri="{FF2B5EF4-FFF2-40B4-BE49-F238E27FC236}">
                <a16:creationId xmlns:a16="http://schemas.microsoft.com/office/drawing/2014/main" id="{B3E29AD6-AF0C-496C-8DA3-8946FD10840B}"/>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7FFF8FB2-27A1-4566-A063-AA4EC72DC8ED}"/>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3065385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8056D-A70A-4FEB-9FA5-8E85B2CAA60F}"/>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666793D8-62EC-4DE1-90C0-ACA5489915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a:extLst>
              <a:ext uri="{FF2B5EF4-FFF2-40B4-BE49-F238E27FC236}">
                <a16:creationId xmlns:a16="http://schemas.microsoft.com/office/drawing/2014/main" id="{F09735AE-6857-4EA7-BC03-2D1CD1B727C2}"/>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5" name="Marcador de Posição do Rodapé 4">
            <a:extLst>
              <a:ext uri="{FF2B5EF4-FFF2-40B4-BE49-F238E27FC236}">
                <a16:creationId xmlns:a16="http://schemas.microsoft.com/office/drawing/2014/main" id="{0B8E5C93-3D54-4F21-BB48-E728727F46BE}"/>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F0721BA9-B5F4-4453-BECF-5B32206E8EFC}"/>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349127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3B9C58-10B3-41C3-AC94-A58AABCC06B6}"/>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675E5BEF-4006-4716-8143-A8FA7A3DA1B7}"/>
              </a:ext>
            </a:extLst>
          </p:cNvPr>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e Conteúdo 3">
            <a:extLst>
              <a:ext uri="{FF2B5EF4-FFF2-40B4-BE49-F238E27FC236}">
                <a16:creationId xmlns:a16="http://schemas.microsoft.com/office/drawing/2014/main" id="{6D388C59-6AB6-4174-B273-5FB9C372A225}"/>
              </a:ext>
            </a:extLst>
          </p:cNvPr>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a Data 4">
            <a:extLst>
              <a:ext uri="{FF2B5EF4-FFF2-40B4-BE49-F238E27FC236}">
                <a16:creationId xmlns:a16="http://schemas.microsoft.com/office/drawing/2014/main" id="{C46C4049-F2A2-4CF4-9676-7CBB912B10BE}"/>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6" name="Marcador de Posição do Rodapé 5">
            <a:extLst>
              <a:ext uri="{FF2B5EF4-FFF2-40B4-BE49-F238E27FC236}">
                <a16:creationId xmlns:a16="http://schemas.microsoft.com/office/drawing/2014/main" id="{ED061EBE-F4A4-4EA0-BC66-016E9BE16DFF}"/>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3F36AD6F-EF1F-423E-9119-B890C1BC711C}"/>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105705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814469-05BC-4D8B-B0FE-E15420752D05}"/>
              </a:ext>
            </a:extLst>
          </p:cNvPr>
          <p:cNvSpPr>
            <a:spLocks noGrp="1"/>
          </p:cNvSpPr>
          <p:nvPr>
            <p:ph type="title"/>
          </p:nvPr>
        </p:nvSpPr>
        <p:spPr>
          <a:xfrm>
            <a:off x="839788" y="365125"/>
            <a:ext cx="10515600" cy="1325563"/>
          </a:xfrm>
        </p:spPr>
        <p:txBody>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6AC3B20E-5525-48D4-8064-9AA31CFF1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a:extLst>
              <a:ext uri="{FF2B5EF4-FFF2-40B4-BE49-F238E27FC236}">
                <a16:creationId xmlns:a16="http://schemas.microsoft.com/office/drawing/2014/main" id="{37CEA245-47A5-4211-A1EA-7E0416FFC35C}"/>
              </a:ext>
            </a:extLst>
          </p:cNvPr>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o Texto 4">
            <a:extLst>
              <a:ext uri="{FF2B5EF4-FFF2-40B4-BE49-F238E27FC236}">
                <a16:creationId xmlns:a16="http://schemas.microsoft.com/office/drawing/2014/main" id="{A3298E56-913D-4B54-A4F4-FA73C155A2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a:extLst>
              <a:ext uri="{FF2B5EF4-FFF2-40B4-BE49-F238E27FC236}">
                <a16:creationId xmlns:a16="http://schemas.microsoft.com/office/drawing/2014/main" id="{5970E9FF-76E8-4CED-BB54-C59829EDFC08}"/>
              </a:ext>
            </a:extLst>
          </p:cNvPr>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7" name="Marcador de Posição da Data 6">
            <a:extLst>
              <a:ext uri="{FF2B5EF4-FFF2-40B4-BE49-F238E27FC236}">
                <a16:creationId xmlns:a16="http://schemas.microsoft.com/office/drawing/2014/main" id="{188556FF-A30F-43D7-84D0-68D13FD3FE7C}"/>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8" name="Marcador de Posição do Rodapé 7">
            <a:extLst>
              <a:ext uri="{FF2B5EF4-FFF2-40B4-BE49-F238E27FC236}">
                <a16:creationId xmlns:a16="http://schemas.microsoft.com/office/drawing/2014/main" id="{2959BF3D-4C4D-4C62-9418-6DE0AAC51D13}"/>
              </a:ext>
            </a:extLst>
          </p:cNvPr>
          <p:cNvSpPr>
            <a:spLocks noGrp="1"/>
          </p:cNvSpPr>
          <p:nvPr>
            <p:ph type="ftr" sz="quarter" idx="11"/>
          </p:nvPr>
        </p:nvSpPr>
        <p:spPr/>
        <p:txBody>
          <a:bodyPr/>
          <a:lstStyle/>
          <a:p>
            <a:endParaRPr lang="en-GB"/>
          </a:p>
        </p:txBody>
      </p:sp>
      <p:sp>
        <p:nvSpPr>
          <p:cNvPr id="9" name="Marcador de Posição do Número do Diapositivo 8">
            <a:extLst>
              <a:ext uri="{FF2B5EF4-FFF2-40B4-BE49-F238E27FC236}">
                <a16:creationId xmlns:a16="http://schemas.microsoft.com/office/drawing/2014/main" id="{7C010A5D-D86A-4EC7-921A-945FF2231C24}"/>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29732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3F951-B002-49D5-8BDD-2A422EC3C719}"/>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a Data 2">
            <a:extLst>
              <a:ext uri="{FF2B5EF4-FFF2-40B4-BE49-F238E27FC236}">
                <a16:creationId xmlns:a16="http://schemas.microsoft.com/office/drawing/2014/main" id="{477DCFFB-14BC-4EBC-AE41-A59939D4B19B}"/>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4" name="Marcador de Posição do Rodapé 3">
            <a:extLst>
              <a:ext uri="{FF2B5EF4-FFF2-40B4-BE49-F238E27FC236}">
                <a16:creationId xmlns:a16="http://schemas.microsoft.com/office/drawing/2014/main" id="{FDF344D9-87C3-4D2E-BC2E-5442A46C9DA6}"/>
              </a:ext>
            </a:extLst>
          </p:cNvPr>
          <p:cNvSpPr>
            <a:spLocks noGrp="1"/>
          </p:cNvSpPr>
          <p:nvPr>
            <p:ph type="ftr" sz="quarter" idx="11"/>
          </p:nvPr>
        </p:nvSpPr>
        <p:spPr/>
        <p:txBody>
          <a:bodyPr/>
          <a:lstStyle/>
          <a:p>
            <a:endParaRPr lang="en-GB"/>
          </a:p>
        </p:txBody>
      </p:sp>
      <p:sp>
        <p:nvSpPr>
          <p:cNvPr id="5" name="Marcador de Posição do Número do Diapositivo 4">
            <a:extLst>
              <a:ext uri="{FF2B5EF4-FFF2-40B4-BE49-F238E27FC236}">
                <a16:creationId xmlns:a16="http://schemas.microsoft.com/office/drawing/2014/main" id="{7A19B719-2C06-4B02-AA11-14B64C594749}"/>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32459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3D656F02-F39A-48F6-90B4-5D6D9A56A139}"/>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3" name="Marcador de Posição do Rodapé 2">
            <a:extLst>
              <a:ext uri="{FF2B5EF4-FFF2-40B4-BE49-F238E27FC236}">
                <a16:creationId xmlns:a16="http://schemas.microsoft.com/office/drawing/2014/main" id="{5A9C968E-B737-44A4-9017-4293EE1C3653}"/>
              </a:ext>
            </a:extLst>
          </p:cNvPr>
          <p:cNvSpPr>
            <a:spLocks noGrp="1"/>
          </p:cNvSpPr>
          <p:nvPr>
            <p:ph type="ftr" sz="quarter" idx="11"/>
          </p:nvPr>
        </p:nvSpPr>
        <p:spPr/>
        <p:txBody>
          <a:bodyPr/>
          <a:lstStyle/>
          <a:p>
            <a:endParaRPr lang="en-GB"/>
          </a:p>
        </p:txBody>
      </p:sp>
      <p:sp>
        <p:nvSpPr>
          <p:cNvPr id="4" name="Marcador de Posição do Número do Diapositivo 3">
            <a:extLst>
              <a:ext uri="{FF2B5EF4-FFF2-40B4-BE49-F238E27FC236}">
                <a16:creationId xmlns:a16="http://schemas.microsoft.com/office/drawing/2014/main" id="{B0EE7CF5-20D5-4CD1-B930-65818C7B2D90}"/>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152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2D7B30-A655-4300-81D2-B44F0F51ABD0}"/>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38E03A88-CF30-4DA1-9589-0F2B1EFAA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o Texto 3">
            <a:extLst>
              <a:ext uri="{FF2B5EF4-FFF2-40B4-BE49-F238E27FC236}">
                <a16:creationId xmlns:a16="http://schemas.microsoft.com/office/drawing/2014/main" id="{5E5241A1-5B95-4E3F-84F9-FA5196F1B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33BA3D80-65D0-4294-A587-FBC7DFFC33D2}"/>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6" name="Marcador de Posição do Rodapé 5">
            <a:extLst>
              <a:ext uri="{FF2B5EF4-FFF2-40B4-BE49-F238E27FC236}">
                <a16:creationId xmlns:a16="http://schemas.microsoft.com/office/drawing/2014/main" id="{D83EF1F2-CDA6-4C24-BFAB-219A19E3A864}"/>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F28E262E-B608-40D8-A8EE-10D65969DE12}"/>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398549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C5E47-00E0-4F2E-B16C-F7D22B954D34}"/>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a Imagem 2">
            <a:extLst>
              <a:ext uri="{FF2B5EF4-FFF2-40B4-BE49-F238E27FC236}">
                <a16:creationId xmlns:a16="http://schemas.microsoft.com/office/drawing/2014/main" id="{4AA4CC55-8892-4CD2-A361-5C5C6CE7F7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Posição do Texto 3">
            <a:extLst>
              <a:ext uri="{FF2B5EF4-FFF2-40B4-BE49-F238E27FC236}">
                <a16:creationId xmlns:a16="http://schemas.microsoft.com/office/drawing/2014/main" id="{44B0C7DF-0CAE-48B1-8E82-AB59BE5F1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3466663A-8D47-4538-9B2C-BF73C408A0F7}"/>
              </a:ext>
            </a:extLst>
          </p:cNvPr>
          <p:cNvSpPr>
            <a:spLocks noGrp="1"/>
          </p:cNvSpPr>
          <p:nvPr>
            <p:ph type="dt" sz="half" idx="10"/>
          </p:nvPr>
        </p:nvSpPr>
        <p:spPr/>
        <p:txBody>
          <a:bodyPr/>
          <a:lstStyle/>
          <a:p>
            <a:fld id="{08F86942-194F-40EA-9219-4931E9B8B45C}" type="datetimeFigureOut">
              <a:rPr lang="en-GB" smtClean="0"/>
              <a:t>27/10/2022</a:t>
            </a:fld>
            <a:endParaRPr lang="en-GB"/>
          </a:p>
        </p:txBody>
      </p:sp>
      <p:sp>
        <p:nvSpPr>
          <p:cNvPr id="6" name="Marcador de Posição do Rodapé 5">
            <a:extLst>
              <a:ext uri="{FF2B5EF4-FFF2-40B4-BE49-F238E27FC236}">
                <a16:creationId xmlns:a16="http://schemas.microsoft.com/office/drawing/2014/main" id="{C6A5DE98-A553-4A40-8742-742E7C5307B0}"/>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A1A1DA0E-A858-4CF5-B9BE-17642C03205E}"/>
              </a:ext>
            </a:extLst>
          </p:cNvPr>
          <p:cNvSpPr>
            <a:spLocks noGrp="1"/>
          </p:cNvSpPr>
          <p:nvPr>
            <p:ph type="sldNum" sz="quarter" idx="12"/>
          </p:nvPr>
        </p:nvSpPr>
        <p:spPr/>
        <p:txBody>
          <a:bodyPr/>
          <a:lstStyle/>
          <a:p>
            <a:fld id="{A425957C-9A47-4E07-B319-4D963D9C05D1}" type="slidenum">
              <a:rPr lang="en-GB" smtClean="0"/>
              <a:t>‹#›</a:t>
            </a:fld>
            <a:endParaRPr lang="en-GB"/>
          </a:p>
        </p:txBody>
      </p:sp>
    </p:spTree>
    <p:extLst>
      <p:ext uri="{BB962C8B-B14F-4D97-AF65-F5344CB8AC3E}">
        <p14:creationId xmlns:p14="http://schemas.microsoft.com/office/powerpoint/2010/main" val="268334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0330FF49-A7B1-4CF7-80DB-8FA7CA9BF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3B1167AC-6D32-4CB4-95B0-531FAAA73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4C33BE8A-ED26-4215-BCD8-FDD50CF10A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86942-194F-40EA-9219-4931E9B8B45C}" type="datetimeFigureOut">
              <a:rPr lang="en-GB" smtClean="0"/>
              <a:t>27/10/2022</a:t>
            </a:fld>
            <a:endParaRPr lang="en-GB"/>
          </a:p>
        </p:txBody>
      </p:sp>
      <p:sp>
        <p:nvSpPr>
          <p:cNvPr id="5" name="Marcador de Posição do Rodapé 4">
            <a:extLst>
              <a:ext uri="{FF2B5EF4-FFF2-40B4-BE49-F238E27FC236}">
                <a16:creationId xmlns:a16="http://schemas.microsoft.com/office/drawing/2014/main" id="{2366146A-C908-481C-BAD5-3847C3CF0A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B45E0744-CCF0-4D6F-95A5-B57CBFF271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5957C-9A47-4E07-B319-4D963D9C05D1}" type="slidenum">
              <a:rPr lang="en-GB" smtClean="0"/>
              <a:t>‹#›</a:t>
            </a:fld>
            <a:endParaRPr lang="en-GB"/>
          </a:p>
        </p:txBody>
      </p:sp>
    </p:spTree>
    <p:extLst>
      <p:ext uri="{BB962C8B-B14F-4D97-AF65-F5344CB8AC3E}">
        <p14:creationId xmlns:p14="http://schemas.microsoft.com/office/powerpoint/2010/main" val="4117401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europa.eu/europass/system/files/2020-05/CEFR%20self-assessment%20grid%20EN.pdf" TargetMode="External"/><Relationship Id="rId5" Type="http://schemas.openxmlformats.org/officeDocument/2006/relationships/hyperlink" Target="https://polyglotclub.com/help/language-learning-tips/language-levels-cefr" TargetMode="Externa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dimpaproject.eu/wp-content/uploads/2021/01/ePub-SIGIL_Model-1.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bookcreator.com/" TargetMode="Externa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1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dimpaproject.eu/wp-content/uploads/2021/01/ePub-SIGIL_Model-1.pdf" TargetMode="External"/><Relationship Id="rId5" Type="http://schemas.openxmlformats.org/officeDocument/2006/relationships/image" Target="../media/image1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hyperlink" Target="http://www.facebook.com/POEMEproject"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hyperlink" Target="http://www.poemeproject.eu/" TargetMode="External"/><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768F6B4F-A874-4DF2-BC03-EA89A4710620}"/>
              </a:ext>
            </a:extLst>
          </p:cNvPr>
          <p:cNvSpPr txBox="1"/>
          <p:nvPr/>
        </p:nvSpPr>
        <p:spPr>
          <a:xfrm>
            <a:off x="1173364" y="2871305"/>
            <a:ext cx="9845272" cy="1651671"/>
          </a:xfrm>
          <a:prstGeom prst="rect">
            <a:avLst/>
          </a:prstGeom>
          <a:noFill/>
        </p:spPr>
        <p:txBody>
          <a:bodyPr wrap="square" rtlCol="0">
            <a:spAutoFit/>
          </a:bodyPr>
          <a:lstStyle/>
          <a:p>
            <a:pPr algn="ctr">
              <a:lnSpc>
                <a:spcPct val="150000"/>
              </a:lnSpc>
            </a:pPr>
            <a:r>
              <a:rPr lang="en-GB" sz="3600" b="1" dirty="0">
                <a:solidFill>
                  <a:srgbClr val="002060"/>
                </a:solidFill>
              </a:rPr>
              <a:t>IO3 – </a:t>
            </a:r>
            <a:r>
              <a:rPr lang="el-GR" sz="3600" b="1" dirty="0">
                <a:solidFill>
                  <a:srgbClr val="002060"/>
                </a:solidFill>
              </a:rPr>
              <a:t>Εκπαίδευση για τη Δημιουργία </a:t>
            </a:r>
            <a:r>
              <a:rPr lang="en-GB" sz="3600" b="1" dirty="0">
                <a:solidFill>
                  <a:srgbClr val="002060"/>
                </a:solidFill>
              </a:rPr>
              <a:t>E-book</a:t>
            </a:r>
            <a:endParaRPr lang="el-GR" sz="3600" b="1" dirty="0">
              <a:solidFill>
                <a:srgbClr val="002060"/>
              </a:solidFill>
            </a:endParaRPr>
          </a:p>
          <a:p>
            <a:pPr algn="ctr">
              <a:lnSpc>
                <a:spcPct val="150000"/>
              </a:lnSpc>
            </a:pPr>
            <a:r>
              <a:rPr lang="en-GB" sz="3600" b="1" dirty="0">
                <a:solidFill>
                  <a:srgbClr val="002060"/>
                </a:solidFill>
              </a:rPr>
              <a:t>Webinar</a:t>
            </a:r>
            <a:r>
              <a:rPr lang="el-GR" sz="3600" b="1" dirty="0">
                <a:solidFill>
                  <a:srgbClr val="002060"/>
                </a:solidFill>
              </a:rPr>
              <a:t> Κατάρτισης Εκπαιδευτικών</a:t>
            </a:r>
            <a:endParaRPr lang="en-GB" sz="3200" b="1" dirty="0">
              <a:solidFill>
                <a:srgbClr val="002060"/>
              </a:solidFill>
            </a:endParaRPr>
          </a:p>
        </p:txBody>
      </p:sp>
      <p:pic>
        <p:nvPicPr>
          <p:cNvPr id="15" name="Picture 14" descr="Text, application&#10;&#10;Description automatically generated">
            <a:extLst>
              <a:ext uri="{FF2B5EF4-FFF2-40B4-BE49-F238E27FC236}">
                <a16:creationId xmlns:a16="http://schemas.microsoft.com/office/drawing/2014/main" id="{5150594B-2B05-449E-FFEA-27E9CAEDB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442" y="4945605"/>
            <a:ext cx="2741456" cy="678645"/>
          </a:xfrm>
          <a:prstGeom prst="rect">
            <a:avLst/>
          </a:prstGeom>
        </p:spPr>
      </p:pic>
      <p:pic>
        <p:nvPicPr>
          <p:cNvPr id="4" name="Picture 3">
            <a:extLst>
              <a:ext uri="{FF2B5EF4-FFF2-40B4-BE49-F238E27FC236}">
                <a16:creationId xmlns:a16="http://schemas.microsoft.com/office/drawing/2014/main" id="{17704760-45E2-2088-EB4A-39A8CF144ECE}"/>
              </a:ext>
            </a:extLst>
          </p:cNvPr>
          <p:cNvPicPr>
            <a:picLocks noChangeAspect="1"/>
          </p:cNvPicPr>
          <p:nvPr/>
        </p:nvPicPr>
        <p:blipFill>
          <a:blip r:embed="rId5"/>
          <a:stretch>
            <a:fillRect/>
          </a:stretch>
        </p:blipFill>
        <p:spPr>
          <a:xfrm>
            <a:off x="2177987" y="939381"/>
            <a:ext cx="7045911" cy="2056211"/>
          </a:xfrm>
          <a:prstGeom prst="rect">
            <a:avLst/>
          </a:prstGeom>
        </p:spPr>
      </p:pic>
      <p:pic>
        <p:nvPicPr>
          <p:cNvPr id="6" name="Picture 5">
            <a:extLst>
              <a:ext uri="{FF2B5EF4-FFF2-40B4-BE49-F238E27FC236}">
                <a16:creationId xmlns:a16="http://schemas.microsoft.com/office/drawing/2014/main" id="{F002AF7A-1685-F10E-57B2-060B05556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7403" y="4817191"/>
            <a:ext cx="2478524" cy="935474"/>
          </a:xfrm>
          <a:prstGeom prst="rect">
            <a:avLst/>
          </a:prstGeom>
        </p:spPr>
      </p:pic>
    </p:spTree>
    <p:extLst>
      <p:ext uri="{BB962C8B-B14F-4D97-AF65-F5344CB8AC3E}">
        <p14:creationId xmlns:p14="http://schemas.microsoft.com/office/powerpoint/2010/main" val="17320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Marcador de Posição de Conteúdo 7">
            <a:extLst>
              <a:ext uri="{FF2B5EF4-FFF2-40B4-BE49-F238E27FC236}">
                <a16:creationId xmlns:a16="http://schemas.microsoft.com/office/drawing/2014/main" id="{C3536037-8966-4F57-9CE1-C7708DCA65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4557" y="0"/>
            <a:ext cx="4757530" cy="1308321"/>
          </a:xfrm>
        </p:spPr>
      </p:pic>
      <p:sp>
        <p:nvSpPr>
          <p:cNvPr id="4" name="Retângulo: Cantos Arredondados 3">
            <a:extLst>
              <a:ext uri="{FF2B5EF4-FFF2-40B4-BE49-F238E27FC236}">
                <a16:creationId xmlns:a16="http://schemas.microsoft.com/office/drawing/2014/main" id="{F5074208-AFDF-4578-81A4-14F04C4FB4BE}"/>
              </a:ext>
            </a:extLst>
          </p:cNvPr>
          <p:cNvSpPr/>
          <p:nvPr/>
        </p:nvSpPr>
        <p:spPr>
          <a:xfrm>
            <a:off x="622851" y="1308321"/>
            <a:ext cx="4757529" cy="79877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ixaDeTexto 8">
            <a:extLst>
              <a:ext uri="{FF2B5EF4-FFF2-40B4-BE49-F238E27FC236}">
                <a16:creationId xmlns:a16="http://schemas.microsoft.com/office/drawing/2014/main" id="{786744E7-0AEE-40CF-B4D1-C34D45AD1A1A}"/>
              </a:ext>
            </a:extLst>
          </p:cNvPr>
          <p:cNvSpPr txBox="1"/>
          <p:nvPr/>
        </p:nvSpPr>
        <p:spPr>
          <a:xfrm>
            <a:off x="800538" y="1476876"/>
            <a:ext cx="4402154" cy="461665"/>
          </a:xfrm>
          <a:prstGeom prst="rect">
            <a:avLst/>
          </a:prstGeom>
          <a:noFill/>
        </p:spPr>
        <p:txBody>
          <a:bodyPr wrap="square" rtlCol="0">
            <a:spAutoFit/>
          </a:bodyPr>
          <a:lstStyle/>
          <a:p>
            <a:r>
              <a:rPr lang="el-GR" sz="2400" dirty="0"/>
              <a:t>Το έργο </a:t>
            </a:r>
            <a:r>
              <a:rPr lang="en-GB" sz="2400" dirty="0"/>
              <a:t>POEME </a:t>
            </a:r>
            <a:r>
              <a:rPr lang="el-GR" sz="2400" dirty="0"/>
              <a:t>σε νούμερα:</a:t>
            </a:r>
            <a:endParaRPr lang="en-GB" sz="2400" dirty="0"/>
          </a:p>
        </p:txBody>
      </p:sp>
      <p:sp>
        <p:nvSpPr>
          <p:cNvPr id="11" name="Retângulo: Cantos Arredondados 10">
            <a:extLst>
              <a:ext uri="{FF2B5EF4-FFF2-40B4-BE49-F238E27FC236}">
                <a16:creationId xmlns:a16="http://schemas.microsoft.com/office/drawing/2014/main" id="{BF047738-4BC9-4367-BD73-084ECDB31C54}"/>
              </a:ext>
            </a:extLst>
          </p:cNvPr>
          <p:cNvSpPr/>
          <p:nvPr/>
        </p:nvSpPr>
        <p:spPr>
          <a:xfrm>
            <a:off x="612913" y="2392153"/>
            <a:ext cx="3319672" cy="1428251"/>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1 </a:t>
            </a:r>
            <a:r>
              <a:rPr lang="el-GR" dirty="0">
                <a:solidFill>
                  <a:srgbClr val="002060"/>
                </a:solidFill>
              </a:rPr>
              <a:t>Ηλεκτρονική Έκθεση (Αγγλικά, μετάφραση στα Ελληνικά, Γαλλικά, Πορτογαλικά)</a:t>
            </a:r>
            <a:endParaRPr lang="en-GB" dirty="0">
              <a:solidFill>
                <a:srgbClr val="002060"/>
              </a:solidFill>
            </a:endParaRPr>
          </a:p>
        </p:txBody>
      </p:sp>
      <p:sp>
        <p:nvSpPr>
          <p:cNvPr id="13" name="Retângulo: Cantos Arredondados 12">
            <a:extLst>
              <a:ext uri="{FF2B5EF4-FFF2-40B4-BE49-F238E27FC236}">
                <a16:creationId xmlns:a16="http://schemas.microsoft.com/office/drawing/2014/main" id="{5A223A41-CFBD-4DC8-9663-DBBEABBF76C1}"/>
              </a:ext>
            </a:extLst>
          </p:cNvPr>
          <p:cNvSpPr/>
          <p:nvPr/>
        </p:nvSpPr>
        <p:spPr>
          <a:xfrm>
            <a:off x="4436165" y="2368299"/>
            <a:ext cx="3319672" cy="1428251"/>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18 </a:t>
            </a:r>
            <a:r>
              <a:rPr lang="el-GR" dirty="0">
                <a:solidFill>
                  <a:srgbClr val="002060"/>
                </a:solidFill>
              </a:rPr>
              <a:t>Ηλεκτρονικά Φύλλα Εργασίας</a:t>
            </a:r>
            <a:r>
              <a:rPr lang="en-GB" dirty="0">
                <a:solidFill>
                  <a:srgbClr val="002060"/>
                </a:solidFill>
              </a:rPr>
              <a:t> </a:t>
            </a:r>
            <a:r>
              <a:rPr lang="el-GR" dirty="0">
                <a:solidFill>
                  <a:srgbClr val="002060"/>
                </a:solidFill>
              </a:rPr>
              <a:t>στα</a:t>
            </a:r>
            <a:r>
              <a:rPr lang="en-GB" dirty="0">
                <a:solidFill>
                  <a:srgbClr val="002060"/>
                </a:solidFill>
              </a:rPr>
              <a:t> </a:t>
            </a:r>
            <a:r>
              <a:rPr lang="el-GR" dirty="0">
                <a:solidFill>
                  <a:srgbClr val="002060"/>
                </a:solidFill>
              </a:rPr>
              <a:t>με θέμα την Ευρωπαϊκή Πολιτιστική Κληρονομιά</a:t>
            </a:r>
            <a:r>
              <a:rPr lang="en-GB" dirty="0">
                <a:solidFill>
                  <a:srgbClr val="002060"/>
                </a:solidFill>
              </a:rPr>
              <a:t>, </a:t>
            </a:r>
            <a:r>
              <a:rPr lang="el-GR" dirty="0">
                <a:solidFill>
                  <a:srgbClr val="002060"/>
                </a:solidFill>
              </a:rPr>
              <a:t>μεταφρασμένα</a:t>
            </a:r>
            <a:r>
              <a:rPr lang="en-GB" dirty="0">
                <a:solidFill>
                  <a:srgbClr val="002060"/>
                </a:solidFill>
              </a:rPr>
              <a:t> </a:t>
            </a:r>
            <a:r>
              <a:rPr lang="el-GR" dirty="0">
                <a:solidFill>
                  <a:srgbClr val="002060"/>
                </a:solidFill>
              </a:rPr>
              <a:t>στα</a:t>
            </a:r>
            <a:r>
              <a:rPr lang="en-GB" dirty="0">
                <a:solidFill>
                  <a:srgbClr val="002060"/>
                </a:solidFill>
              </a:rPr>
              <a:t> </a:t>
            </a:r>
            <a:r>
              <a:rPr lang="el-GR" dirty="0">
                <a:solidFill>
                  <a:srgbClr val="002060"/>
                </a:solidFill>
              </a:rPr>
              <a:t>ΕΛ, ΓΛ, ΠΓ</a:t>
            </a:r>
            <a:endParaRPr lang="en-GB" dirty="0">
              <a:solidFill>
                <a:srgbClr val="002060"/>
              </a:solidFill>
            </a:endParaRPr>
          </a:p>
        </p:txBody>
      </p:sp>
      <p:sp>
        <p:nvSpPr>
          <p:cNvPr id="15" name="Retângulo: Cantos Arredondados 14">
            <a:extLst>
              <a:ext uri="{FF2B5EF4-FFF2-40B4-BE49-F238E27FC236}">
                <a16:creationId xmlns:a16="http://schemas.microsoft.com/office/drawing/2014/main" id="{BDD0F160-BA94-46B7-8F1C-09F81D918144}"/>
              </a:ext>
            </a:extLst>
          </p:cNvPr>
          <p:cNvSpPr/>
          <p:nvPr/>
        </p:nvSpPr>
        <p:spPr>
          <a:xfrm>
            <a:off x="8314082" y="2344777"/>
            <a:ext cx="3319672" cy="1428251"/>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10 </a:t>
            </a:r>
            <a:r>
              <a:rPr lang="el-GR" dirty="0">
                <a:solidFill>
                  <a:srgbClr val="002060"/>
                </a:solidFill>
              </a:rPr>
              <a:t>Διαδραστικά</a:t>
            </a:r>
            <a:r>
              <a:rPr lang="en-GB" dirty="0">
                <a:solidFill>
                  <a:srgbClr val="002060"/>
                </a:solidFill>
              </a:rPr>
              <a:t> e-books, </a:t>
            </a:r>
            <a:r>
              <a:rPr lang="el-GR" dirty="0">
                <a:solidFill>
                  <a:srgbClr val="002060"/>
                </a:solidFill>
              </a:rPr>
              <a:t>μεταφρασμένα</a:t>
            </a:r>
            <a:r>
              <a:rPr lang="en-GB" dirty="0">
                <a:solidFill>
                  <a:srgbClr val="002060"/>
                </a:solidFill>
              </a:rPr>
              <a:t> </a:t>
            </a:r>
            <a:r>
              <a:rPr lang="el-GR" dirty="0">
                <a:solidFill>
                  <a:srgbClr val="002060"/>
                </a:solidFill>
              </a:rPr>
              <a:t>στα</a:t>
            </a:r>
            <a:r>
              <a:rPr lang="en-GB" dirty="0">
                <a:solidFill>
                  <a:srgbClr val="002060"/>
                </a:solidFill>
              </a:rPr>
              <a:t> </a:t>
            </a:r>
            <a:r>
              <a:rPr lang="el-GR" dirty="0">
                <a:solidFill>
                  <a:srgbClr val="002060"/>
                </a:solidFill>
              </a:rPr>
              <a:t>ΕΛ, ΓΛ, ΠΓ</a:t>
            </a:r>
            <a:endParaRPr lang="en-GB" dirty="0">
              <a:solidFill>
                <a:srgbClr val="002060"/>
              </a:solidFill>
            </a:endParaRPr>
          </a:p>
        </p:txBody>
      </p:sp>
      <p:sp>
        <p:nvSpPr>
          <p:cNvPr id="16" name="Retângulo: Cantos Arredondados 15">
            <a:extLst>
              <a:ext uri="{FF2B5EF4-FFF2-40B4-BE49-F238E27FC236}">
                <a16:creationId xmlns:a16="http://schemas.microsoft.com/office/drawing/2014/main" id="{346D648F-32F8-4338-B032-B819645552D6}"/>
              </a:ext>
            </a:extLst>
          </p:cNvPr>
          <p:cNvSpPr/>
          <p:nvPr/>
        </p:nvSpPr>
        <p:spPr>
          <a:xfrm>
            <a:off x="4436164" y="4121426"/>
            <a:ext cx="3319672" cy="1428251"/>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Συμμετοχή </a:t>
            </a:r>
            <a:r>
              <a:rPr lang="en-GB" dirty="0">
                <a:solidFill>
                  <a:srgbClr val="002060"/>
                </a:solidFill>
              </a:rPr>
              <a:t>200 </a:t>
            </a:r>
            <a:r>
              <a:rPr lang="el-GR" dirty="0">
                <a:solidFill>
                  <a:srgbClr val="002060"/>
                </a:solidFill>
              </a:rPr>
              <a:t>μαθητών στη δημιουργία μικτών εκθέσεων </a:t>
            </a:r>
            <a:r>
              <a:rPr lang="en-GB" dirty="0">
                <a:solidFill>
                  <a:srgbClr val="002060"/>
                </a:solidFill>
              </a:rPr>
              <a:t>POEME</a:t>
            </a:r>
          </a:p>
        </p:txBody>
      </p:sp>
      <p:sp>
        <p:nvSpPr>
          <p:cNvPr id="17" name="Retângulo: Cantos Arredondados 16">
            <a:extLst>
              <a:ext uri="{FF2B5EF4-FFF2-40B4-BE49-F238E27FC236}">
                <a16:creationId xmlns:a16="http://schemas.microsoft.com/office/drawing/2014/main" id="{AFF9887F-E4C7-40A3-A8EE-D5873D37D2D1}"/>
              </a:ext>
            </a:extLst>
          </p:cNvPr>
          <p:cNvSpPr/>
          <p:nvPr/>
        </p:nvSpPr>
        <p:spPr>
          <a:xfrm>
            <a:off x="8314082" y="4121426"/>
            <a:ext cx="3319672" cy="1428251"/>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Συμμετοχή 90 Ευρωπαίων εκπαιδευτικών στη δημιουργία εκθέσεων</a:t>
            </a:r>
            <a:endParaRPr lang="en-GB" dirty="0">
              <a:solidFill>
                <a:srgbClr val="002060"/>
              </a:solidFill>
            </a:endParaRPr>
          </a:p>
        </p:txBody>
      </p:sp>
      <p:sp>
        <p:nvSpPr>
          <p:cNvPr id="18" name="Retângulo: Cantos Arredondados 17">
            <a:extLst>
              <a:ext uri="{FF2B5EF4-FFF2-40B4-BE49-F238E27FC236}">
                <a16:creationId xmlns:a16="http://schemas.microsoft.com/office/drawing/2014/main" id="{C805F5D3-C8B5-4C89-915D-D0C73CA4239C}"/>
              </a:ext>
            </a:extLst>
          </p:cNvPr>
          <p:cNvSpPr/>
          <p:nvPr/>
        </p:nvSpPr>
        <p:spPr>
          <a:xfrm>
            <a:off x="558246" y="4121426"/>
            <a:ext cx="3319672" cy="1428251"/>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6 </a:t>
            </a:r>
            <a:r>
              <a:rPr lang="el-GR" dirty="0">
                <a:solidFill>
                  <a:srgbClr val="002060"/>
                </a:solidFill>
              </a:rPr>
              <a:t>Μικτές Εκθέσεις</a:t>
            </a:r>
            <a:r>
              <a:rPr lang="en-GB" dirty="0">
                <a:solidFill>
                  <a:srgbClr val="002060"/>
                </a:solidFill>
              </a:rPr>
              <a:t> </a:t>
            </a:r>
            <a:r>
              <a:rPr lang="el-GR" dirty="0">
                <a:solidFill>
                  <a:srgbClr val="002060"/>
                </a:solidFill>
              </a:rPr>
              <a:t>που αποτελούν την "Ψηφιακή Πινακοθήκη </a:t>
            </a:r>
            <a:r>
              <a:rPr lang="en-GB" dirty="0">
                <a:solidFill>
                  <a:srgbClr val="002060"/>
                </a:solidFill>
              </a:rPr>
              <a:t>POEME", </a:t>
            </a:r>
            <a:r>
              <a:rPr lang="el-GR" dirty="0">
                <a:solidFill>
                  <a:srgbClr val="002060"/>
                </a:solidFill>
              </a:rPr>
              <a:t>μεταφρασμένες στα ΕΛ, ΓΛ, ΠΓ</a:t>
            </a:r>
            <a:endParaRPr lang="en-GB" dirty="0">
              <a:solidFill>
                <a:srgbClr val="002060"/>
              </a:solidFill>
            </a:endParaRPr>
          </a:p>
        </p:txBody>
      </p:sp>
      <p:pic>
        <p:nvPicPr>
          <p:cNvPr id="3" name="Picture 2" descr="Text&#10;&#10;Description automatically generated with medium confidence">
            <a:extLst>
              <a:ext uri="{FF2B5EF4-FFF2-40B4-BE49-F238E27FC236}">
                <a16:creationId xmlns:a16="http://schemas.microsoft.com/office/drawing/2014/main" id="{00165014-039F-FF2B-ED95-393B78EBA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1765" y="216816"/>
            <a:ext cx="2825678" cy="569257"/>
          </a:xfrm>
          <a:prstGeom prst="rect">
            <a:avLst/>
          </a:prstGeom>
        </p:spPr>
      </p:pic>
    </p:spTree>
    <p:extLst>
      <p:ext uri="{BB962C8B-B14F-4D97-AF65-F5344CB8AC3E}">
        <p14:creationId xmlns:p14="http://schemas.microsoft.com/office/powerpoint/2010/main" val="4019374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ED77CAD-D0A3-4C36-8DF1-B617387D4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981164"/>
            <a:ext cx="1408091" cy="1408091"/>
          </a:xfrm>
          <a:prstGeom prst="rect">
            <a:avLst/>
          </a:prstGeom>
        </p:spPr>
      </p:pic>
      <p:sp>
        <p:nvSpPr>
          <p:cNvPr id="7" name="Título 6">
            <a:extLst>
              <a:ext uri="{FF2B5EF4-FFF2-40B4-BE49-F238E27FC236}">
                <a16:creationId xmlns:a16="http://schemas.microsoft.com/office/drawing/2014/main" id="{6C022985-9E67-4862-A8FE-848087FC84B7}"/>
              </a:ext>
            </a:extLst>
          </p:cNvPr>
          <p:cNvSpPr>
            <a:spLocks noGrp="1"/>
          </p:cNvSpPr>
          <p:nvPr>
            <p:ph type="ctrTitle"/>
          </p:nvPr>
        </p:nvSpPr>
        <p:spPr>
          <a:xfrm>
            <a:off x="410815" y="3229506"/>
            <a:ext cx="11304105" cy="2387600"/>
          </a:xfrm>
        </p:spPr>
        <p:txBody>
          <a:bodyPr>
            <a:normAutofit fontScale="90000"/>
          </a:bodyPr>
          <a:lstStyle/>
          <a:p>
            <a:r>
              <a:rPr lang="el-GR" dirty="0"/>
              <a:t>Δημιουργία </a:t>
            </a:r>
            <a:r>
              <a:rPr lang="en-GB" dirty="0"/>
              <a:t>E-book</a:t>
            </a:r>
            <a:br>
              <a:rPr lang="el-GR" dirty="0"/>
            </a:br>
            <a:br>
              <a:rPr lang="en-GB" dirty="0"/>
            </a:br>
            <a:r>
              <a:rPr lang="el-GR" dirty="0"/>
              <a:t>Παιδαγωγικό Μέρος</a:t>
            </a:r>
            <a:br>
              <a:rPr lang="en-GB" dirty="0"/>
            </a:br>
            <a:endParaRPr lang="en-GB" dirty="0"/>
          </a:p>
        </p:txBody>
      </p:sp>
    </p:spTree>
    <p:extLst>
      <p:ext uri="{BB962C8B-B14F-4D97-AF65-F5344CB8AC3E}">
        <p14:creationId xmlns:p14="http://schemas.microsoft.com/office/powerpoint/2010/main" val="2327183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A8C05550-D18B-43F2-8E95-4E4EF46CE85B}"/>
              </a:ext>
            </a:extLst>
          </p:cNvPr>
          <p:cNvSpPr/>
          <p:nvPr/>
        </p:nvSpPr>
        <p:spPr>
          <a:xfrm>
            <a:off x="583096" y="1192696"/>
            <a:ext cx="10813773" cy="5037623"/>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l-GR" sz="1600" dirty="0">
                <a:solidFill>
                  <a:srgbClr val="002060"/>
                </a:solidFill>
              </a:rPr>
              <a:t>Σε αντίθεση με τα έντυπα βιβλία, τα ηλεκτρονικά βιβλία έχουν μεγάλες δυνατότητες διαδραστικότητας, με στοιχεία όπως: ήχος, βίντεο, κινούμενα σχέδια, παιχνίδια γνώσεων, γραφικά στοιχεία, διαδραστικές ερωτήσεις και δημοσκοπήσεις.</a:t>
            </a:r>
          </a:p>
          <a:p>
            <a:pPr>
              <a:lnSpc>
                <a:spcPct val="150000"/>
              </a:lnSpc>
            </a:pPr>
            <a:endParaRPr lang="el-GR" sz="1600" dirty="0">
              <a:solidFill>
                <a:srgbClr val="002060"/>
              </a:solidFill>
            </a:endParaRPr>
          </a:p>
          <a:p>
            <a:pPr>
              <a:lnSpc>
                <a:spcPct val="150000"/>
              </a:lnSpc>
            </a:pPr>
            <a:r>
              <a:rPr lang="el-GR" sz="1600" dirty="0">
                <a:solidFill>
                  <a:srgbClr val="002060"/>
                </a:solidFill>
              </a:rPr>
              <a:t>Τείνουν επίσης να περιλαμβάνουν τις ακόλουθες λειτουργίες:</a:t>
            </a:r>
          </a:p>
          <a:p>
            <a:pPr marL="285750" indent="-285750">
              <a:lnSpc>
                <a:spcPct val="150000"/>
              </a:lnSpc>
              <a:buFont typeface="Arial" panose="020B0604020202020204" pitchFamily="34" charset="0"/>
              <a:buChar char="•"/>
            </a:pPr>
            <a:r>
              <a:rPr lang="el-GR" sz="1600" b="1" dirty="0">
                <a:solidFill>
                  <a:srgbClr val="002060"/>
                </a:solidFill>
              </a:rPr>
              <a:t>Λειτουργία "πρόσφατα προβληθέντα" </a:t>
            </a:r>
            <a:r>
              <a:rPr lang="el-GR" sz="1600" dirty="0">
                <a:solidFill>
                  <a:srgbClr val="002060"/>
                </a:solidFill>
              </a:rPr>
              <a:t>- βοηθά τους αναγνώστες να παρακολουθούν τις ενέργειές τους και να επισκέπτονται ξανά το περιεχόμενο που έχουν διαβάσει προηγουμένως. </a:t>
            </a:r>
          </a:p>
          <a:p>
            <a:pPr marL="285750" indent="-285750">
              <a:lnSpc>
                <a:spcPct val="150000"/>
              </a:lnSpc>
              <a:buFont typeface="Arial" panose="020B0604020202020204" pitchFamily="34" charset="0"/>
              <a:buChar char="•"/>
            </a:pPr>
            <a:r>
              <a:rPr lang="el-GR" sz="1600" b="1" dirty="0">
                <a:solidFill>
                  <a:srgbClr val="002060"/>
                </a:solidFill>
              </a:rPr>
              <a:t>Λειτουργία "καθολικής αναζήτησης" </a:t>
            </a:r>
            <a:r>
              <a:rPr lang="el-GR" sz="1600" dirty="0">
                <a:solidFill>
                  <a:srgbClr val="002060"/>
                </a:solidFill>
              </a:rPr>
              <a:t>- επιτρέπει στους χρήστες να αναζητήσουν οποιοδήποτε τμήμα του ηλεκτρονικού βιβλίου πατώντας τη λέξη-κλειδί στη γραμμή αναζήτησης. </a:t>
            </a:r>
          </a:p>
          <a:p>
            <a:pPr marL="285750" indent="-285750">
              <a:lnSpc>
                <a:spcPct val="150000"/>
              </a:lnSpc>
              <a:buFont typeface="Arial" panose="020B0604020202020204" pitchFamily="34" charset="0"/>
              <a:buChar char="•"/>
            </a:pPr>
            <a:r>
              <a:rPr lang="el-GR" sz="1600" b="1" dirty="0">
                <a:solidFill>
                  <a:srgbClr val="002060"/>
                </a:solidFill>
              </a:rPr>
              <a:t>Λειτουργία "σελιδοδείκτης" </a:t>
            </a:r>
            <a:r>
              <a:rPr lang="el-GR" sz="1600" dirty="0">
                <a:solidFill>
                  <a:srgbClr val="002060"/>
                </a:solidFill>
              </a:rPr>
              <a:t>- οι χρήστες μπορούν να επισημάνουν τα αποσπάσματα που είναι πιο σημαντικά γι' αυτούς. </a:t>
            </a:r>
          </a:p>
          <a:p>
            <a:pPr marL="285750" indent="-285750">
              <a:lnSpc>
                <a:spcPct val="150000"/>
              </a:lnSpc>
              <a:buFont typeface="Arial" panose="020B0604020202020204" pitchFamily="34" charset="0"/>
              <a:buChar char="•"/>
            </a:pPr>
            <a:r>
              <a:rPr lang="el-GR" sz="1600" b="1" dirty="0">
                <a:solidFill>
                  <a:srgbClr val="002060"/>
                </a:solidFill>
              </a:rPr>
              <a:t>Λειτουργία "σημειώσεις" </a:t>
            </a:r>
            <a:r>
              <a:rPr lang="el-GR" sz="1600" dirty="0">
                <a:solidFill>
                  <a:srgbClr val="002060"/>
                </a:solidFill>
              </a:rPr>
              <a:t>- οι χρήστες μπορούν να προσθέσουν σημειώσεις σχετικά με το περιεχόμενο.</a:t>
            </a:r>
            <a:endParaRPr lang="en-GB" sz="1400" dirty="0">
              <a:solidFill>
                <a:srgbClr val="002060"/>
              </a:solidFill>
            </a:endParaRPr>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199859" y="174813"/>
            <a:ext cx="88657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Γιατί να χρησιμοποιήσω </a:t>
            </a:r>
            <a:r>
              <a:rPr lang="en-GB" sz="4000" dirty="0">
                <a:solidFill>
                  <a:schemeClr val="tx1"/>
                </a:solidFill>
                <a:latin typeface="Arial" panose="020B0604020202020204" pitchFamily="34" charset="0"/>
                <a:cs typeface="Arial" panose="020B0604020202020204" pitchFamily="34" charset="0"/>
              </a:rPr>
              <a:t>E-books</a:t>
            </a:r>
            <a:r>
              <a:rPr lang="el-GR" sz="4000" dirty="0">
                <a:solidFill>
                  <a:schemeClr val="tx1"/>
                </a:solidFill>
                <a:latin typeface="Arial" panose="020B0604020202020204" pitchFamily="34" charset="0"/>
                <a:cs typeface="Arial" panose="020B0604020202020204" pitchFamily="34" charset="0"/>
              </a:rPr>
              <a:t>;</a:t>
            </a:r>
            <a:endParaRPr lang="en-GB" sz="4000" dirty="0">
              <a:solidFill>
                <a:schemeClr val="tx1"/>
              </a:solidFill>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E64BF43-1DA8-F4A1-7C4C-5B200E0A56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00" y="6248224"/>
            <a:ext cx="2941892" cy="609775"/>
          </a:xfrm>
          <a:prstGeom prst="rect">
            <a:avLst/>
          </a:prstGeom>
        </p:spPr>
      </p:pic>
    </p:spTree>
    <p:extLst>
      <p:ext uri="{BB962C8B-B14F-4D97-AF65-F5344CB8AC3E}">
        <p14:creationId xmlns:p14="http://schemas.microsoft.com/office/powerpoint/2010/main" val="3708143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A8C05550-D18B-43F2-8E95-4E4EF46CE85B}"/>
              </a:ext>
            </a:extLst>
          </p:cNvPr>
          <p:cNvSpPr/>
          <p:nvPr/>
        </p:nvSpPr>
        <p:spPr>
          <a:xfrm>
            <a:off x="697423" y="1270861"/>
            <a:ext cx="10739203"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199859" y="174813"/>
            <a:ext cx="88657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Ορίζοντας το γλωσσικό επίπεδο</a:t>
            </a:r>
            <a:endParaRPr lang="en-GB" sz="4000" dirty="0">
              <a:solidFill>
                <a:schemeClr val="tx1"/>
              </a:solidFill>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9" name="CaixaDeTexto 8">
            <a:extLst>
              <a:ext uri="{FF2B5EF4-FFF2-40B4-BE49-F238E27FC236}">
                <a16:creationId xmlns:a16="http://schemas.microsoft.com/office/drawing/2014/main" id="{FC0E9F52-9B9A-4935-BA70-42CA2CCE0AB9}"/>
              </a:ext>
            </a:extLst>
          </p:cNvPr>
          <p:cNvSpPr txBox="1"/>
          <p:nvPr/>
        </p:nvSpPr>
        <p:spPr>
          <a:xfrm>
            <a:off x="993770" y="1397675"/>
            <a:ext cx="10271261" cy="2308324"/>
          </a:xfrm>
          <a:prstGeom prst="rect">
            <a:avLst/>
          </a:prstGeom>
          <a:noFill/>
        </p:spPr>
        <p:txBody>
          <a:bodyPr wrap="square" rtlCol="0">
            <a:spAutoFit/>
          </a:bodyPr>
          <a:lstStyle/>
          <a:p>
            <a:pPr>
              <a:lnSpc>
                <a:spcPct val="150000"/>
              </a:lnSpc>
            </a:pPr>
            <a:r>
              <a:rPr lang="el-GR" dirty="0">
                <a:solidFill>
                  <a:srgbClr val="002060"/>
                </a:solidFill>
              </a:rPr>
              <a:t>Είναι απαραίτητο να αξιολογείτε σωστά το επίπεδο της δεύτερης γλώσσας των μαθητών, ώστε να μπορούν να επωφεληθούν στο έπακρο από τα ηλεκτρονικά σας βιβλία.</a:t>
            </a:r>
          </a:p>
          <a:p>
            <a:pPr>
              <a:lnSpc>
                <a:spcPct val="150000"/>
              </a:lnSpc>
            </a:pPr>
            <a:r>
              <a:rPr lang="el-GR" dirty="0">
                <a:solidFill>
                  <a:srgbClr val="002060"/>
                </a:solidFill>
              </a:rPr>
              <a:t>Το ΚΕΠΑ, ή το Κοινό Ευρωπαϊκό Πλαίσιο Αναφοράς για τις Γλώσσες, είναι το κύριο πλαίσιο αναφοράς, και κυμαίνεται μεταξύ του επιπέδου Α1 («στοιχειώδης γνώση») και Γ2 («άριστη γνώση»).</a:t>
            </a:r>
            <a:endParaRPr lang="en-GB" dirty="0">
              <a:solidFill>
                <a:srgbClr val="002060"/>
              </a:solidFill>
            </a:endParaRPr>
          </a:p>
          <a:p>
            <a:endParaRPr lang="en-GB" dirty="0">
              <a:solidFill>
                <a:srgbClr val="002060"/>
              </a:solidFill>
            </a:endParaRPr>
          </a:p>
          <a:p>
            <a:endParaRPr lang="en-GB" dirty="0"/>
          </a:p>
        </p:txBody>
      </p:sp>
      <p:sp>
        <p:nvSpPr>
          <p:cNvPr id="14" name="Rectangle 5">
            <a:extLst>
              <a:ext uri="{FF2B5EF4-FFF2-40B4-BE49-F238E27FC236}">
                <a16:creationId xmlns:a16="http://schemas.microsoft.com/office/drawing/2014/main" id="{5C2319E1-2DF6-4312-8BBC-AE7859F6B61E}"/>
              </a:ext>
            </a:extLst>
          </p:cNvPr>
          <p:cNvSpPr>
            <a:spLocks noChangeArrowheads="1"/>
          </p:cNvSpPr>
          <p:nvPr/>
        </p:nvSpPr>
        <p:spPr bwMode="auto">
          <a:xfrm>
            <a:off x="3033950" y="2299350"/>
            <a:ext cx="13152427" cy="46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22" name="CaixaDeTexto 21">
            <a:extLst>
              <a:ext uri="{FF2B5EF4-FFF2-40B4-BE49-F238E27FC236}">
                <a16:creationId xmlns:a16="http://schemas.microsoft.com/office/drawing/2014/main" id="{3DA82D2C-6A0C-45B0-9ECA-3C1805BAEACD}"/>
              </a:ext>
            </a:extLst>
          </p:cNvPr>
          <p:cNvSpPr txBox="1"/>
          <p:nvPr/>
        </p:nvSpPr>
        <p:spPr>
          <a:xfrm>
            <a:off x="1316502" y="5999487"/>
            <a:ext cx="4839360" cy="230832"/>
          </a:xfrm>
          <a:prstGeom prst="rect">
            <a:avLst/>
          </a:prstGeom>
          <a:noFill/>
        </p:spPr>
        <p:txBody>
          <a:bodyPr wrap="square" rtlCol="0">
            <a:spAutoFit/>
          </a:bodyPr>
          <a:lstStyle/>
          <a:p>
            <a:r>
              <a:rPr lang="el-GR" sz="900" dirty="0"/>
              <a:t>Πηγή της εικόνας</a:t>
            </a:r>
            <a:r>
              <a:rPr lang="en-GB" sz="900" dirty="0"/>
              <a:t>: </a:t>
            </a:r>
            <a:r>
              <a:rPr lang="en-GB" sz="900" dirty="0">
                <a:hlinkClick r:id="rId5"/>
              </a:rPr>
              <a:t>https://polyglotclub.com/help/language-learning-tips/language-levels-cefr</a:t>
            </a:r>
            <a:r>
              <a:rPr lang="en-GB" sz="900" dirty="0"/>
              <a:t> </a:t>
            </a:r>
          </a:p>
        </p:txBody>
      </p:sp>
      <p:sp>
        <p:nvSpPr>
          <p:cNvPr id="24" name="CaixaDeTexto 23">
            <a:extLst>
              <a:ext uri="{FF2B5EF4-FFF2-40B4-BE49-F238E27FC236}">
                <a16:creationId xmlns:a16="http://schemas.microsoft.com/office/drawing/2014/main" id="{F7375FF8-F439-40A0-B9AA-9F7DB386C4AD}"/>
              </a:ext>
            </a:extLst>
          </p:cNvPr>
          <p:cNvSpPr txBox="1"/>
          <p:nvPr/>
        </p:nvSpPr>
        <p:spPr>
          <a:xfrm>
            <a:off x="6527608" y="3236129"/>
            <a:ext cx="4299913" cy="2923301"/>
          </a:xfrm>
          <a:prstGeom prst="rect">
            <a:avLst/>
          </a:prstGeom>
          <a:noFill/>
        </p:spPr>
        <p:txBody>
          <a:bodyPr wrap="square" rtlCol="0">
            <a:spAutoFit/>
          </a:bodyPr>
          <a:lstStyle/>
          <a:p>
            <a:pPr>
              <a:lnSpc>
                <a:spcPct val="150000"/>
              </a:lnSpc>
            </a:pPr>
            <a:r>
              <a:rPr lang="el-GR" sz="1700" dirty="0"/>
              <a:t>Πριν προσπαθήσετε να εκτιμήσετε και να αξιολογήσετε το γλωσσικό επίπεδο των μαθητών, ίσως είναι επίσης ενδιαφέρον να δώσετε στους μαθητές σας έναν πίνακα αυτοαξιολόγησης, ο οποίος έχει επίσης ετοιμαστεί από το ΚΕΠΑ. </a:t>
            </a:r>
            <a:r>
              <a:rPr lang="en-GB" sz="900" dirty="0"/>
              <a:t>(</a:t>
            </a:r>
            <a:r>
              <a:rPr lang="en-GB" sz="900" dirty="0">
                <a:hlinkClick r:id="rId6"/>
              </a:rPr>
              <a:t>https://europa.eu/europass/system/files/2020-05/CEFR%20self-assessment%20grid%20EN.pdf</a:t>
            </a:r>
            <a:r>
              <a:rPr lang="en-GB" sz="900" dirty="0"/>
              <a:t>)</a:t>
            </a:r>
            <a:endParaRPr lang="en-GB" sz="1400" dirty="0"/>
          </a:p>
        </p:txBody>
      </p:sp>
      <p:pic>
        <p:nvPicPr>
          <p:cNvPr id="3" name="Picture 2" descr="A picture containing text&#10;&#10;Description automatically generated">
            <a:extLst>
              <a:ext uri="{FF2B5EF4-FFF2-40B4-BE49-F238E27FC236}">
                <a16:creationId xmlns:a16="http://schemas.microsoft.com/office/drawing/2014/main" id="{3161A20E-017B-1705-26C8-5B52F608DB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099" y="6260334"/>
            <a:ext cx="2769885" cy="574122"/>
          </a:xfrm>
          <a:prstGeom prst="rect">
            <a:avLst/>
          </a:prstGeom>
        </p:spPr>
      </p:pic>
      <p:pic>
        <p:nvPicPr>
          <p:cNvPr id="19" name="Picture 18" descr="Chart, bar chart&#10;&#10;Description automatically generated">
            <a:extLst>
              <a:ext uri="{FF2B5EF4-FFF2-40B4-BE49-F238E27FC236}">
                <a16:creationId xmlns:a16="http://schemas.microsoft.com/office/drawing/2014/main" id="{AAD2A9F2-6B0E-D89D-121D-348FF10708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05" y="3134553"/>
            <a:ext cx="5147958" cy="2905284"/>
          </a:xfrm>
          <a:prstGeom prst="rect">
            <a:avLst/>
          </a:prstGeom>
        </p:spPr>
      </p:pic>
    </p:spTree>
    <p:extLst>
      <p:ext uri="{BB962C8B-B14F-4D97-AF65-F5344CB8AC3E}">
        <p14:creationId xmlns:p14="http://schemas.microsoft.com/office/powerpoint/2010/main" val="648494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A8C05550-D18B-43F2-8E95-4E4EF46CE85B}"/>
              </a:ext>
            </a:extLst>
          </p:cNvPr>
          <p:cNvSpPr/>
          <p:nvPr/>
        </p:nvSpPr>
        <p:spPr>
          <a:xfrm>
            <a:off x="697423" y="1270861"/>
            <a:ext cx="10619477"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785785" y="174813"/>
            <a:ext cx="7095061"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100" dirty="0">
                <a:solidFill>
                  <a:schemeClr val="tx1"/>
                </a:solidFill>
                <a:latin typeface="Arial" panose="020B0604020202020204" pitchFamily="34" charset="0"/>
                <a:cs typeface="Arial" panose="020B0604020202020204" pitchFamily="34" charset="0"/>
              </a:rPr>
              <a:t>Τονίστε την ποικιλομορφία</a:t>
            </a:r>
            <a:endParaRPr lang="en-GB" sz="3100" dirty="0">
              <a:solidFill>
                <a:schemeClr val="tx1"/>
              </a:solidFill>
              <a:latin typeface="Arial" panose="020B0604020202020204" pitchFamily="34" charset="0"/>
              <a:cs typeface="Arial" panose="020B0604020202020204" pitchFamily="34" charset="0"/>
            </a:endParaRPr>
          </a:p>
          <a:p>
            <a:pPr algn="ctr"/>
            <a:r>
              <a:rPr lang="el-GR" sz="3100" dirty="0">
                <a:solidFill>
                  <a:schemeClr val="tx1"/>
                </a:solidFill>
                <a:latin typeface="Arial" panose="020B0604020202020204" pitchFamily="34" charset="0"/>
                <a:cs typeface="Arial" panose="020B0604020202020204" pitchFamily="34" charset="0"/>
              </a:rPr>
              <a:t>και εξερευνήστε τον πολιτισμό</a:t>
            </a:r>
            <a:endParaRPr lang="en-GB" sz="3100" dirty="0">
              <a:solidFill>
                <a:schemeClr val="tx1"/>
              </a:solidFill>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9" name="CaixaDeTexto 8">
            <a:extLst>
              <a:ext uri="{FF2B5EF4-FFF2-40B4-BE49-F238E27FC236}">
                <a16:creationId xmlns:a16="http://schemas.microsoft.com/office/drawing/2014/main" id="{539202E9-CF57-400D-B62E-5A1F04C74173}"/>
              </a:ext>
            </a:extLst>
          </p:cNvPr>
          <p:cNvSpPr txBox="1"/>
          <p:nvPr/>
        </p:nvSpPr>
        <p:spPr>
          <a:xfrm>
            <a:off x="1219199" y="1538739"/>
            <a:ext cx="9661322" cy="3968009"/>
          </a:xfrm>
          <a:prstGeom prst="rect">
            <a:avLst/>
          </a:prstGeom>
          <a:noFill/>
        </p:spPr>
        <p:txBody>
          <a:bodyPr wrap="square" rtlCol="0">
            <a:spAutoFit/>
          </a:bodyPr>
          <a:lstStyle/>
          <a:p>
            <a:pPr>
              <a:lnSpc>
                <a:spcPct val="150000"/>
              </a:lnSpc>
            </a:pPr>
            <a:r>
              <a:rPr lang="el-GR" sz="1650" dirty="0"/>
              <a:t>Η προσέγγιση του προγράμματος POEME για την εκμάθηση δεύτερης γλώσσας επικεντρώνεται κυρίως στην εξερεύνηση των πολιτισμών άλλων χωρών. </a:t>
            </a:r>
          </a:p>
          <a:p>
            <a:pPr>
              <a:lnSpc>
                <a:spcPct val="150000"/>
              </a:lnSpc>
            </a:pPr>
            <a:endParaRPr lang="el-GR" sz="1650" dirty="0"/>
          </a:p>
          <a:p>
            <a:pPr>
              <a:lnSpc>
                <a:spcPct val="150000"/>
              </a:lnSpc>
            </a:pPr>
            <a:r>
              <a:rPr lang="el-GR" sz="1650" dirty="0"/>
              <a:t>Αυτό θα ωθήσει τους μαθητές να βγουν από τη ζώνη άνεσής τους - γλωσσικά και γεωγραφικά - και θα κατανοήσουν καλύτερα την πολιτισμική πραγματικότητα στην οποία λειτουργούν οι ντόπιοι συμμαθητές τους. </a:t>
            </a:r>
          </a:p>
          <a:p>
            <a:pPr>
              <a:lnSpc>
                <a:spcPct val="150000"/>
              </a:lnSpc>
            </a:pPr>
            <a:endParaRPr lang="el-GR" sz="1650" dirty="0"/>
          </a:p>
          <a:p>
            <a:pPr>
              <a:lnSpc>
                <a:spcPct val="150000"/>
              </a:lnSpc>
            </a:pPr>
            <a:r>
              <a:rPr lang="el-GR" sz="1650" dirty="0"/>
              <a:t>Πιστεύουμε ότι αυτός ο τρόπος προσέγγισης της εκμάθησης της δεύτερης γλώσσας θα αποφέρει πολλά οφέλη στους μαθητές, επιτρέποντάς τους όχι μόνο να μάθουν μία δεύτερη γλώσσα, αλλά και να γνωρίσουν την ευρωπαϊκή πολιτιστική κληρονομιά.</a:t>
            </a:r>
            <a:endParaRPr lang="en-GB" sz="1650" dirty="0"/>
          </a:p>
        </p:txBody>
      </p:sp>
      <p:sp>
        <p:nvSpPr>
          <p:cNvPr id="11" name="CaixaDeTexto 10">
            <a:extLst>
              <a:ext uri="{FF2B5EF4-FFF2-40B4-BE49-F238E27FC236}">
                <a16:creationId xmlns:a16="http://schemas.microsoft.com/office/drawing/2014/main" id="{A8AFCA54-DC5A-46AE-80E1-B559F7384862}"/>
              </a:ext>
            </a:extLst>
          </p:cNvPr>
          <p:cNvSpPr txBox="1"/>
          <p:nvPr/>
        </p:nvSpPr>
        <p:spPr>
          <a:xfrm>
            <a:off x="6096000" y="5412100"/>
            <a:ext cx="4575142" cy="646331"/>
          </a:xfrm>
          <a:prstGeom prst="rect">
            <a:avLst/>
          </a:prstGeom>
          <a:noFill/>
        </p:spPr>
        <p:txBody>
          <a:bodyPr wrap="square" rtlCol="0">
            <a:spAutoFit/>
          </a:bodyPr>
          <a:lstStyle/>
          <a:p>
            <a:r>
              <a:rPr lang="el-GR" dirty="0"/>
              <a:t>Σας προτείνουμε να δοκιμάσετε αυτή την προσέγγιση και όταν δημιουργείτε </a:t>
            </a:r>
            <a:r>
              <a:rPr lang="en-GB" dirty="0"/>
              <a:t>e-books!</a:t>
            </a:r>
          </a:p>
        </p:txBody>
      </p:sp>
      <p:pic>
        <p:nvPicPr>
          <p:cNvPr id="3" name="Picture 2" descr="A picture containing text&#10;&#10;Description automatically generated">
            <a:extLst>
              <a:ext uri="{FF2B5EF4-FFF2-40B4-BE49-F238E27FC236}">
                <a16:creationId xmlns:a16="http://schemas.microsoft.com/office/drawing/2014/main" id="{18EDBB77-68B4-EA41-F515-BD105C9F3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98" y="6288185"/>
            <a:ext cx="2714375" cy="562616"/>
          </a:xfrm>
          <a:prstGeom prst="rect">
            <a:avLst/>
          </a:prstGeom>
        </p:spPr>
      </p:pic>
    </p:spTree>
    <p:extLst>
      <p:ext uri="{BB962C8B-B14F-4D97-AF65-F5344CB8AC3E}">
        <p14:creationId xmlns:p14="http://schemas.microsoft.com/office/powerpoint/2010/main" val="2592278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ED77CAD-D0A3-4C36-8DF1-B617387D4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981164"/>
            <a:ext cx="1408091" cy="1408091"/>
          </a:xfrm>
          <a:prstGeom prst="rect">
            <a:avLst/>
          </a:prstGeom>
        </p:spPr>
      </p:pic>
      <p:sp>
        <p:nvSpPr>
          <p:cNvPr id="7" name="Título 6">
            <a:extLst>
              <a:ext uri="{FF2B5EF4-FFF2-40B4-BE49-F238E27FC236}">
                <a16:creationId xmlns:a16="http://schemas.microsoft.com/office/drawing/2014/main" id="{6C022985-9E67-4862-A8FE-848087FC84B7}"/>
              </a:ext>
            </a:extLst>
          </p:cNvPr>
          <p:cNvSpPr>
            <a:spLocks noGrp="1"/>
          </p:cNvSpPr>
          <p:nvPr>
            <p:ph type="ctrTitle"/>
          </p:nvPr>
        </p:nvSpPr>
        <p:spPr>
          <a:xfrm>
            <a:off x="410815" y="3229506"/>
            <a:ext cx="11304105" cy="2387600"/>
          </a:xfrm>
        </p:spPr>
        <p:txBody>
          <a:bodyPr>
            <a:normAutofit fontScale="90000"/>
          </a:bodyPr>
          <a:lstStyle/>
          <a:p>
            <a:r>
              <a:rPr lang="el-GR" dirty="0"/>
              <a:t>Δημιουργία </a:t>
            </a:r>
            <a:r>
              <a:rPr lang="en-GB" dirty="0"/>
              <a:t>E-book</a:t>
            </a:r>
            <a:br>
              <a:rPr lang="en-GB" dirty="0"/>
            </a:br>
            <a:br>
              <a:rPr lang="en-GB" dirty="0"/>
            </a:br>
            <a:r>
              <a:rPr lang="el-GR" dirty="0"/>
              <a:t>Τεχνικό μέρος</a:t>
            </a:r>
            <a:br>
              <a:rPr lang="en-GB" dirty="0"/>
            </a:br>
            <a:endParaRPr lang="en-GB" dirty="0"/>
          </a:p>
        </p:txBody>
      </p:sp>
    </p:spTree>
    <p:extLst>
      <p:ext uri="{BB962C8B-B14F-4D97-AF65-F5344CB8AC3E}">
        <p14:creationId xmlns:p14="http://schemas.microsoft.com/office/powerpoint/2010/main" val="993502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477233" y="1873720"/>
            <a:ext cx="3965146" cy="3427149"/>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625989" y="153950"/>
            <a:ext cx="7618844"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Τί είδους </a:t>
            </a:r>
            <a:r>
              <a:rPr lang="en-GB" sz="4000" dirty="0">
                <a:solidFill>
                  <a:schemeClr val="tx1"/>
                </a:solidFill>
                <a:latin typeface="Arial" panose="020B0604020202020204" pitchFamily="34" charset="0"/>
                <a:cs typeface="Arial" panose="020B0604020202020204" pitchFamily="34" charset="0"/>
              </a:rPr>
              <a:t>e-books</a:t>
            </a:r>
            <a:r>
              <a:rPr lang="el-GR" sz="4000" dirty="0">
                <a:solidFill>
                  <a:schemeClr val="tx1"/>
                </a:solidFill>
                <a:latin typeface="Arial" panose="020B0604020202020204" pitchFamily="34" charset="0"/>
                <a:cs typeface="Arial" panose="020B0604020202020204" pitchFamily="34" charset="0"/>
              </a:rPr>
              <a:t> υπάρχουν;</a:t>
            </a:r>
            <a:r>
              <a:rPr lang="en-GB" sz="4000" dirty="0">
                <a:solidFill>
                  <a:schemeClr val="tx1"/>
                </a:solidFill>
                <a:latin typeface="Arial" panose="020B0604020202020204" pitchFamily="34" charset="0"/>
                <a:cs typeface="Arial" panose="020B0604020202020204" pitchFamily="34" charset="0"/>
              </a:rPr>
              <a:t> </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2" name="CaixaDeTexto 1">
            <a:extLst>
              <a:ext uri="{FF2B5EF4-FFF2-40B4-BE49-F238E27FC236}">
                <a16:creationId xmlns:a16="http://schemas.microsoft.com/office/drawing/2014/main" id="{A3FF67B4-9C9C-44FA-BE02-DE60BAD4868B}"/>
              </a:ext>
            </a:extLst>
          </p:cNvPr>
          <p:cNvSpPr txBox="1"/>
          <p:nvPr/>
        </p:nvSpPr>
        <p:spPr>
          <a:xfrm>
            <a:off x="887947" y="2156133"/>
            <a:ext cx="3143717" cy="2862322"/>
          </a:xfrm>
          <a:prstGeom prst="rect">
            <a:avLst/>
          </a:prstGeom>
          <a:noFill/>
        </p:spPr>
        <p:txBody>
          <a:bodyPr wrap="square" rtlCol="0">
            <a:spAutoFit/>
          </a:bodyPr>
          <a:lstStyle/>
          <a:p>
            <a:r>
              <a:rPr lang="el-GR" dirty="0"/>
              <a:t>Τα </a:t>
            </a:r>
            <a:r>
              <a:rPr lang="en-GB" dirty="0"/>
              <a:t>e-books </a:t>
            </a:r>
            <a:r>
              <a:rPr lang="el-GR" dirty="0"/>
              <a:t>υπάρχουν σε διάφορες μορφές</a:t>
            </a:r>
            <a:r>
              <a:rPr lang="en-GB" dirty="0"/>
              <a:t>:</a:t>
            </a:r>
          </a:p>
          <a:p>
            <a:pPr marL="285750" indent="-285750">
              <a:buFont typeface="Arial" panose="020B0604020202020204" pitchFamily="34" charset="0"/>
              <a:buChar char="•"/>
            </a:pPr>
            <a:r>
              <a:rPr lang="en-GB" dirty="0" err="1"/>
              <a:t>ePub</a:t>
            </a:r>
            <a:r>
              <a:rPr lang="en-GB" dirty="0"/>
              <a:t> (</a:t>
            </a:r>
            <a:r>
              <a:rPr lang="el-GR" dirty="0"/>
              <a:t>συνήθης μορφή</a:t>
            </a:r>
            <a:r>
              <a:rPr lang="en-GB" dirty="0"/>
              <a:t>, </a:t>
            </a:r>
            <a:r>
              <a:rPr lang="el-GR" dirty="0"/>
              <a:t>αναγνώσιμη από πολλές συσκευές</a:t>
            </a:r>
            <a:r>
              <a:rPr lang="en-GB" dirty="0"/>
              <a:t>)</a:t>
            </a:r>
          </a:p>
          <a:p>
            <a:pPr marL="285750" indent="-285750">
              <a:buFont typeface="Arial" panose="020B0604020202020204" pitchFamily="34" charset="0"/>
              <a:buChar char="•"/>
            </a:pPr>
            <a:r>
              <a:rPr lang="en-GB" dirty="0"/>
              <a:t>PDF (</a:t>
            </a:r>
            <a:r>
              <a:rPr lang="el-GR" dirty="0"/>
              <a:t>μη-φιλική προς τον αναγνώστη</a:t>
            </a:r>
            <a:r>
              <a:rPr lang="en-GB" dirty="0"/>
              <a:t>)</a:t>
            </a:r>
          </a:p>
          <a:p>
            <a:pPr marL="285750" indent="-285750">
              <a:buFont typeface="Arial" panose="020B0604020202020204" pitchFamily="34" charset="0"/>
              <a:buChar char="•"/>
            </a:pPr>
            <a:r>
              <a:rPr lang="en-GB" dirty="0" err="1"/>
              <a:t>BBeB</a:t>
            </a:r>
            <a:endParaRPr lang="en-GB" dirty="0"/>
          </a:p>
          <a:p>
            <a:pPr marL="285750" indent="-285750">
              <a:buFont typeface="Arial" panose="020B0604020202020204" pitchFamily="34" charset="0"/>
              <a:buChar char="•"/>
            </a:pPr>
            <a:r>
              <a:rPr lang="en-GB" dirty="0"/>
              <a:t>DJVU</a:t>
            </a:r>
          </a:p>
          <a:p>
            <a:pPr marL="285750" indent="-285750">
              <a:buFont typeface="Arial" panose="020B0604020202020204" pitchFamily="34" charset="0"/>
              <a:buChar char="•"/>
            </a:pPr>
            <a:r>
              <a:rPr lang="en-GB" dirty="0"/>
              <a:t>DOC, </a:t>
            </a:r>
            <a:r>
              <a:rPr lang="el-GR" dirty="0"/>
              <a:t>κλπ.</a:t>
            </a:r>
            <a:endParaRPr lang="en-GB" dirty="0"/>
          </a:p>
        </p:txBody>
      </p:sp>
      <p:sp>
        <p:nvSpPr>
          <p:cNvPr id="12" name="Retângulo: Cantos Arredondados 11">
            <a:extLst>
              <a:ext uri="{FF2B5EF4-FFF2-40B4-BE49-F238E27FC236}">
                <a16:creationId xmlns:a16="http://schemas.microsoft.com/office/drawing/2014/main" id="{38F0E4FF-9A6F-44F4-882D-15CC25ABEAB7}"/>
              </a:ext>
            </a:extLst>
          </p:cNvPr>
          <p:cNvSpPr/>
          <p:nvPr/>
        </p:nvSpPr>
        <p:spPr>
          <a:xfrm>
            <a:off x="8030817" y="1873720"/>
            <a:ext cx="3965146" cy="3427149"/>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Τα ηλεκτρονικά βιβλία προτιμώνται από πολλούς εκδότες επειδή έχουν χαμηλότερο κόστος παραγωγής, και πιθανώς μεγαλύτερη εμβέλεια του τελικού προϊόντος.</a:t>
            </a:r>
          </a:p>
          <a:p>
            <a:pPr algn="ctr"/>
            <a:r>
              <a:rPr lang="el-GR" dirty="0">
                <a:solidFill>
                  <a:srgbClr val="002060"/>
                </a:solidFill>
              </a:rPr>
              <a:t>Επιπλέον, μπορούν να εμπλουτιστούν με πολυμέσα, όπως βίντεο, εικόνες και συνδέσμους.</a:t>
            </a:r>
            <a:endParaRPr lang="en-GB" dirty="0">
              <a:solidFill>
                <a:srgbClr val="002060"/>
              </a:solidFill>
            </a:endParaRPr>
          </a:p>
        </p:txBody>
      </p:sp>
      <p:pic>
        <p:nvPicPr>
          <p:cNvPr id="15" name="Imagem 14">
            <a:extLst>
              <a:ext uri="{FF2B5EF4-FFF2-40B4-BE49-F238E27FC236}">
                <a16:creationId xmlns:a16="http://schemas.microsoft.com/office/drawing/2014/main" id="{83651A68-21B2-4750-B112-B8B2078F7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119" y="1873720"/>
            <a:ext cx="3296252" cy="3296252"/>
          </a:xfrm>
          <a:prstGeom prst="rect">
            <a:avLst/>
          </a:prstGeom>
        </p:spPr>
      </p:pic>
      <p:sp>
        <p:nvSpPr>
          <p:cNvPr id="16" name="CaixaDeTexto 15">
            <a:extLst>
              <a:ext uri="{FF2B5EF4-FFF2-40B4-BE49-F238E27FC236}">
                <a16:creationId xmlns:a16="http://schemas.microsoft.com/office/drawing/2014/main" id="{70B5371C-F9CC-4CF1-B306-0F6C6917A5EB}"/>
              </a:ext>
            </a:extLst>
          </p:cNvPr>
          <p:cNvSpPr txBox="1"/>
          <p:nvPr/>
        </p:nvSpPr>
        <p:spPr>
          <a:xfrm>
            <a:off x="8722660" y="6567771"/>
            <a:ext cx="1629356" cy="230832"/>
          </a:xfrm>
          <a:prstGeom prst="rect">
            <a:avLst/>
          </a:prstGeom>
          <a:noFill/>
        </p:spPr>
        <p:txBody>
          <a:bodyPr wrap="square" rtlCol="0">
            <a:spAutoFit/>
          </a:bodyPr>
          <a:lstStyle/>
          <a:p>
            <a:r>
              <a:rPr lang="el-GR" sz="900" dirty="0"/>
              <a:t>Πηγή Εικόνας</a:t>
            </a:r>
            <a:r>
              <a:rPr lang="en-GB" sz="900" dirty="0"/>
              <a:t>: freepik.com</a:t>
            </a:r>
          </a:p>
        </p:txBody>
      </p:sp>
      <p:pic>
        <p:nvPicPr>
          <p:cNvPr id="4" name="Picture 3" descr="A picture containing text&#10;&#10;Description automatically generated">
            <a:extLst>
              <a:ext uri="{FF2B5EF4-FFF2-40B4-BE49-F238E27FC236}">
                <a16:creationId xmlns:a16="http://schemas.microsoft.com/office/drawing/2014/main" id="{861D397E-5A40-97EE-8BF3-7F963626D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998" y="6235115"/>
            <a:ext cx="3134633" cy="649724"/>
          </a:xfrm>
          <a:prstGeom prst="rect">
            <a:avLst/>
          </a:prstGeom>
        </p:spPr>
      </p:pic>
    </p:spTree>
    <p:extLst>
      <p:ext uri="{BB962C8B-B14F-4D97-AF65-F5344CB8AC3E}">
        <p14:creationId xmlns:p14="http://schemas.microsoft.com/office/powerpoint/2010/main" val="25020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9" y="1270861"/>
            <a:ext cx="10797152" cy="4490747"/>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208310" y="174813"/>
            <a:ext cx="6411481"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2" name="CaixaDeTexto 1">
            <a:extLst>
              <a:ext uri="{FF2B5EF4-FFF2-40B4-BE49-F238E27FC236}">
                <a16:creationId xmlns:a16="http://schemas.microsoft.com/office/drawing/2014/main" id="{C28DD6F3-7CAE-4723-A626-BC6E61CC482F}"/>
              </a:ext>
            </a:extLst>
          </p:cNvPr>
          <p:cNvSpPr txBox="1"/>
          <p:nvPr/>
        </p:nvSpPr>
        <p:spPr>
          <a:xfrm>
            <a:off x="1616765" y="1550504"/>
            <a:ext cx="9142971" cy="2031325"/>
          </a:xfrm>
          <a:prstGeom prst="rect">
            <a:avLst/>
          </a:prstGeom>
          <a:noFill/>
        </p:spPr>
        <p:txBody>
          <a:bodyPr wrap="square" rtlCol="0">
            <a:spAutoFit/>
          </a:bodyPr>
          <a:lstStyle/>
          <a:p>
            <a:r>
              <a:rPr lang="el-GR" dirty="0"/>
              <a:t>Για να δημιουργήσετε </a:t>
            </a:r>
            <a:r>
              <a:rPr lang="en-GB" dirty="0"/>
              <a:t>e-books, </a:t>
            </a:r>
            <a:r>
              <a:rPr lang="el-GR" dirty="0"/>
              <a:t>σας προτείνουμε να χρησιμοποιήσετε το λογισμικό </a:t>
            </a:r>
            <a:r>
              <a:rPr lang="en-GB" sz="1800" dirty="0">
                <a:solidFill>
                  <a:schemeClr val="tx1"/>
                </a:solidFill>
                <a:latin typeface="Arial" panose="020B0604020202020204" pitchFamily="34" charset="0"/>
                <a:cs typeface="Arial" panose="020B0604020202020204" pitchFamily="34" charset="0"/>
              </a:rPr>
              <a:t>“Book Creator”</a:t>
            </a:r>
            <a:r>
              <a:rPr lang="en-GB" dirty="0"/>
              <a:t>, </a:t>
            </a:r>
            <a:r>
              <a:rPr lang="el-GR" dirty="0"/>
              <a:t>το οποίο είναι μία </a:t>
            </a:r>
            <a:r>
              <a:rPr lang="el-GR" b="1" dirty="0"/>
              <a:t>δωρεάν</a:t>
            </a:r>
            <a:r>
              <a:rPr lang="el-GR" dirty="0"/>
              <a:t> εφαρμογή για </a:t>
            </a:r>
            <a:r>
              <a:rPr lang="en-GB" dirty="0"/>
              <a:t>Windows, OS X, </a:t>
            </a:r>
            <a:r>
              <a:rPr lang="el-GR" dirty="0"/>
              <a:t>και</a:t>
            </a:r>
            <a:r>
              <a:rPr lang="en-GB" dirty="0"/>
              <a:t> Linux </a:t>
            </a:r>
          </a:p>
          <a:p>
            <a:endParaRPr lang="en-GB" dirty="0"/>
          </a:p>
          <a:p>
            <a:r>
              <a:rPr lang="el-GR" dirty="0"/>
              <a:t>Προτού χρησιμοποιήσετε το </a:t>
            </a:r>
            <a:r>
              <a:rPr lang="en-GB" sz="1800" dirty="0">
                <a:solidFill>
                  <a:schemeClr val="tx1"/>
                </a:solidFill>
                <a:latin typeface="Arial" panose="020B0604020202020204" pitchFamily="34" charset="0"/>
                <a:cs typeface="Arial" panose="020B0604020202020204" pitchFamily="34" charset="0"/>
              </a:rPr>
              <a:t>“Book Creator”</a:t>
            </a:r>
            <a:r>
              <a:rPr lang="en-GB" dirty="0"/>
              <a:t>, </a:t>
            </a:r>
            <a:r>
              <a:rPr lang="el-GR" dirty="0"/>
              <a:t>σας</a:t>
            </a:r>
            <a:r>
              <a:rPr lang="en-GB" dirty="0"/>
              <a:t> </a:t>
            </a:r>
            <a:r>
              <a:rPr lang="el-GR" dirty="0"/>
              <a:t>προτείνουμε</a:t>
            </a:r>
            <a:r>
              <a:rPr lang="en-GB" dirty="0"/>
              <a:t>:*</a:t>
            </a:r>
          </a:p>
          <a:p>
            <a:endParaRPr lang="en-GB" dirty="0"/>
          </a:p>
          <a:p>
            <a:pPr marL="285750" indent="-285750">
              <a:buFont typeface="Arial" panose="020B0604020202020204" pitchFamily="34" charset="0"/>
              <a:buChar char="•"/>
            </a:pPr>
            <a:r>
              <a:rPr lang="el-GR" dirty="0"/>
              <a:t>Να έχετε έτοιμο περιεχόμενο </a:t>
            </a:r>
            <a:r>
              <a:rPr lang="en-US" dirty="0"/>
              <a:t>(</a:t>
            </a:r>
            <a:r>
              <a:rPr lang="el-GR" dirty="0"/>
              <a:t>κείμενο</a:t>
            </a:r>
            <a:r>
              <a:rPr lang="en-US" dirty="0"/>
              <a:t>, </a:t>
            </a:r>
            <a:r>
              <a:rPr lang="el-GR" dirty="0"/>
              <a:t>εικόνα</a:t>
            </a:r>
            <a:r>
              <a:rPr lang="en-US" dirty="0"/>
              <a:t>, </a:t>
            </a:r>
            <a:r>
              <a:rPr lang="el-GR" dirty="0"/>
              <a:t>ήχος</a:t>
            </a:r>
            <a:r>
              <a:rPr lang="en-US" dirty="0"/>
              <a:t>) </a:t>
            </a:r>
            <a:r>
              <a:rPr lang="el-GR" dirty="0"/>
              <a:t>σε έναν φάκελο</a:t>
            </a:r>
            <a:r>
              <a:rPr lang="en-US" dirty="0"/>
              <a:t>;</a:t>
            </a:r>
          </a:p>
          <a:p>
            <a:pPr marL="285750" indent="-285750">
              <a:buFont typeface="Arial" panose="020B0604020202020204" pitchFamily="34" charset="0"/>
              <a:buChar char="•"/>
            </a:pPr>
            <a:r>
              <a:rPr lang="el-GR" dirty="0"/>
              <a:t>Να χρησιμοποιείτε εικόνες και ήχους χωρίς πνευματικά δικαιώματα (ιδανικά)</a:t>
            </a:r>
            <a:r>
              <a:rPr lang="en-US" dirty="0"/>
              <a:t>.</a:t>
            </a:r>
          </a:p>
        </p:txBody>
      </p:sp>
      <p:sp>
        <p:nvSpPr>
          <p:cNvPr id="3" name="Retângulo: Cantos Arredondados 2">
            <a:extLst>
              <a:ext uri="{FF2B5EF4-FFF2-40B4-BE49-F238E27FC236}">
                <a16:creationId xmlns:a16="http://schemas.microsoft.com/office/drawing/2014/main" id="{F5980845-F0E6-4D53-829E-2D6E9090C2C2}"/>
              </a:ext>
            </a:extLst>
          </p:cNvPr>
          <p:cNvSpPr/>
          <p:nvPr/>
        </p:nvSpPr>
        <p:spPr>
          <a:xfrm>
            <a:off x="5221356" y="4135827"/>
            <a:ext cx="2385391" cy="1311966"/>
          </a:xfrm>
          <a:prstGeom prst="roundRect">
            <a:avLst/>
          </a:prstGeom>
          <a:solidFill>
            <a:srgbClr val="DDF0FF"/>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a:solidFill>
                  <a:schemeClr val="tx1"/>
                </a:solidFill>
              </a:rPr>
              <a:t> Λάβετε πρόσβαση στο </a:t>
            </a:r>
            <a:r>
              <a:rPr lang="en-GB" dirty="0">
                <a:solidFill>
                  <a:schemeClr val="tx1"/>
                </a:solidFill>
              </a:rPr>
              <a:t>Book Creator </a:t>
            </a:r>
            <a:r>
              <a:rPr lang="el-GR" u="sng" dirty="0">
                <a:solidFill>
                  <a:schemeClr val="tx1"/>
                </a:solidFill>
                <a:hlinkClick r:id="rId5"/>
              </a:rPr>
              <a:t>εδώ</a:t>
            </a:r>
            <a:endParaRPr lang="en-GB" u="sng" dirty="0">
              <a:solidFill>
                <a:schemeClr val="tx1"/>
              </a:solidFill>
            </a:endParaRPr>
          </a:p>
        </p:txBody>
      </p:sp>
      <p:pic>
        <p:nvPicPr>
          <p:cNvPr id="10" name="Picture 9" descr="A picture containing text&#10;&#10;Description automatically generated">
            <a:extLst>
              <a:ext uri="{FF2B5EF4-FFF2-40B4-BE49-F238E27FC236}">
                <a16:creationId xmlns:a16="http://schemas.microsoft.com/office/drawing/2014/main" id="{541CCA4F-6BE3-F684-5AB0-25D5BAAA6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100" y="6293934"/>
            <a:ext cx="2725940" cy="565013"/>
          </a:xfrm>
          <a:prstGeom prst="rect">
            <a:avLst/>
          </a:prstGeom>
        </p:spPr>
      </p:pic>
      <p:sp>
        <p:nvSpPr>
          <p:cNvPr id="7" name="CaixaDeTexto 8">
            <a:extLst>
              <a:ext uri="{FF2B5EF4-FFF2-40B4-BE49-F238E27FC236}">
                <a16:creationId xmlns:a16="http://schemas.microsoft.com/office/drawing/2014/main" id="{B4729B1A-D03E-753E-AC5C-3E942FE9E9E9}"/>
              </a:ext>
            </a:extLst>
          </p:cNvPr>
          <p:cNvSpPr txBox="1"/>
          <p:nvPr/>
        </p:nvSpPr>
        <p:spPr>
          <a:xfrm>
            <a:off x="6095999" y="6481469"/>
            <a:ext cx="4814806" cy="369332"/>
          </a:xfrm>
          <a:prstGeom prst="rect">
            <a:avLst/>
          </a:prstGeom>
          <a:noFill/>
        </p:spPr>
        <p:txBody>
          <a:bodyPr wrap="square" rtlCol="0">
            <a:spAutoFit/>
          </a:bodyPr>
          <a:lstStyle/>
          <a:p>
            <a:r>
              <a:rPr lang="en-GB" sz="900" dirty="0"/>
              <a:t>*</a:t>
            </a:r>
            <a:r>
              <a:rPr lang="el-GR" sz="900" dirty="0"/>
              <a:t>Σεμινάριο προσαρμοσμένο από το υλικό που παρήχθη για το έργο DIMPA, διαθέσιμο </a:t>
            </a:r>
            <a:r>
              <a:rPr lang="el-GR" sz="900" u="sng" dirty="0">
                <a:hlinkClick r:id="rId7"/>
              </a:rPr>
              <a:t>εδώ</a:t>
            </a:r>
            <a:endParaRPr lang="en-GB" sz="900" u="sng" dirty="0"/>
          </a:p>
          <a:p>
            <a:endParaRPr lang="en-GB" sz="900" dirty="0"/>
          </a:p>
        </p:txBody>
      </p:sp>
    </p:spTree>
    <p:extLst>
      <p:ext uri="{BB962C8B-B14F-4D97-AF65-F5344CB8AC3E}">
        <p14:creationId xmlns:p14="http://schemas.microsoft.com/office/powerpoint/2010/main" val="4017129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9" y="1270861"/>
            <a:ext cx="10797152"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055585" y="174813"/>
            <a:ext cx="6580157"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2" name="CaixaDeTexto 1">
            <a:extLst>
              <a:ext uri="{FF2B5EF4-FFF2-40B4-BE49-F238E27FC236}">
                <a16:creationId xmlns:a16="http://schemas.microsoft.com/office/drawing/2014/main" id="{CFDAB176-B35D-4DD7-BF6B-FA9BC101209E}"/>
              </a:ext>
            </a:extLst>
          </p:cNvPr>
          <p:cNvSpPr txBox="1"/>
          <p:nvPr/>
        </p:nvSpPr>
        <p:spPr>
          <a:xfrm>
            <a:off x="1842052" y="1643270"/>
            <a:ext cx="7898296" cy="369332"/>
          </a:xfrm>
          <a:prstGeom prst="rect">
            <a:avLst/>
          </a:prstGeom>
          <a:noFill/>
        </p:spPr>
        <p:txBody>
          <a:bodyPr wrap="square" rtlCol="0">
            <a:spAutoFit/>
          </a:bodyPr>
          <a:lstStyle/>
          <a:p>
            <a:r>
              <a:rPr lang="el-GR" b="1" dirty="0"/>
              <a:t>1</a:t>
            </a:r>
            <a:r>
              <a:rPr lang="el-GR" b="1" baseline="30000" dirty="0"/>
              <a:t>η</a:t>
            </a:r>
            <a:r>
              <a:rPr lang="el-GR" b="1" dirty="0"/>
              <a:t> Φάση – Δημιουργήστε λογαριασμό στο </a:t>
            </a:r>
            <a:r>
              <a:rPr lang="en-GB" sz="1800" b="1" dirty="0">
                <a:solidFill>
                  <a:schemeClr val="tx1"/>
                </a:solidFill>
                <a:latin typeface="Arial" panose="020B0604020202020204" pitchFamily="34" charset="0"/>
                <a:cs typeface="Arial" panose="020B0604020202020204" pitchFamily="34" charset="0"/>
              </a:rPr>
              <a:t>Book Creator</a:t>
            </a:r>
            <a:r>
              <a:rPr lang="en-GB" b="1" dirty="0"/>
              <a:t>!</a:t>
            </a:r>
          </a:p>
        </p:txBody>
      </p:sp>
      <p:sp>
        <p:nvSpPr>
          <p:cNvPr id="3" name="CaixaDeTexto 2">
            <a:extLst>
              <a:ext uri="{FF2B5EF4-FFF2-40B4-BE49-F238E27FC236}">
                <a16:creationId xmlns:a16="http://schemas.microsoft.com/office/drawing/2014/main" id="{69CDB464-A086-4BF9-B30A-00596E360DAB}"/>
              </a:ext>
            </a:extLst>
          </p:cNvPr>
          <p:cNvSpPr txBox="1"/>
          <p:nvPr/>
        </p:nvSpPr>
        <p:spPr>
          <a:xfrm>
            <a:off x="1842052" y="2112843"/>
            <a:ext cx="8229600" cy="646331"/>
          </a:xfrm>
          <a:prstGeom prst="rect">
            <a:avLst/>
          </a:prstGeom>
          <a:noFill/>
        </p:spPr>
        <p:txBody>
          <a:bodyPr wrap="square" rtlCol="0">
            <a:spAutoFit/>
          </a:bodyPr>
          <a:lstStyle/>
          <a:p>
            <a:r>
              <a:rPr lang="el-GR" dirty="0"/>
              <a:t>Πατήστε «</a:t>
            </a:r>
            <a:r>
              <a:rPr lang="en-GB" dirty="0"/>
              <a:t>Sign up</a:t>
            </a:r>
            <a:r>
              <a:rPr lang="el-GR" dirty="0"/>
              <a:t>» και εγγραφείτε στο λογισμικό με την ηλεκτρονική σας διεύθυνση και κωδικό</a:t>
            </a:r>
            <a:r>
              <a:rPr lang="en-GB" dirty="0"/>
              <a:t>. </a:t>
            </a:r>
            <a:r>
              <a:rPr lang="el-GR" dirty="0"/>
              <a:t>Θα σας σταλεί σύνδεσμος επιβεβαίωσης.</a:t>
            </a:r>
            <a:endParaRPr lang="en-GB" dirty="0"/>
          </a:p>
        </p:txBody>
      </p:sp>
      <p:pic>
        <p:nvPicPr>
          <p:cNvPr id="10" name="Picture 9" descr="A picture containing text&#10;&#10;Description automatically generated">
            <a:extLst>
              <a:ext uri="{FF2B5EF4-FFF2-40B4-BE49-F238E27FC236}">
                <a16:creationId xmlns:a16="http://schemas.microsoft.com/office/drawing/2014/main" id="{CEBC26F5-B5AC-F5F9-1ECD-15EFA0196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99" y="6260634"/>
            <a:ext cx="2847296" cy="590167"/>
          </a:xfrm>
          <a:prstGeom prst="rect">
            <a:avLst/>
          </a:prstGeom>
        </p:spPr>
      </p:pic>
      <p:pic>
        <p:nvPicPr>
          <p:cNvPr id="9" name="Picture 8" descr="Graphical user interface, website">
            <a:extLst>
              <a:ext uri="{FF2B5EF4-FFF2-40B4-BE49-F238E27FC236}">
                <a16:creationId xmlns:a16="http://schemas.microsoft.com/office/drawing/2014/main" id="{E3F6685B-2A21-C5E3-7CA5-576E394281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0980" y="2789489"/>
            <a:ext cx="6789368" cy="3313183"/>
          </a:xfrm>
          <a:prstGeom prst="rect">
            <a:avLst/>
          </a:prstGeom>
        </p:spPr>
      </p:pic>
    </p:spTree>
    <p:extLst>
      <p:ext uri="{BB962C8B-B14F-4D97-AF65-F5344CB8AC3E}">
        <p14:creationId xmlns:p14="http://schemas.microsoft.com/office/powerpoint/2010/main" val="1120707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9" y="1270861"/>
            <a:ext cx="10797152"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330166" y="137947"/>
            <a:ext cx="6171784"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2" name="CaixaDeTexto 1">
            <a:extLst>
              <a:ext uri="{FF2B5EF4-FFF2-40B4-BE49-F238E27FC236}">
                <a16:creationId xmlns:a16="http://schemas.microsoft.com/office/drawing/2014/main" id="{6DA3696D-29B4-4DBD-8AA0-9F888969ADA9}"/>
              </a:ext>
            </a:extLst>
          </p:cNvPr>
          <p:cNvSpPr txBox="1"/>
          <p:nvPr/>
        </p:nvSpPr>
        <p:spPr>
          <a:xfrm>
            <a:off x="1934817" y="1722241"/>
            <a:ext cx="8962482" cy="369332"/>
          </a:xfrm>
          <a:prstGeom prst="rect">
            <a:avLst/>
          </a:prstGeom>
          <a:noFill/>
        </p:spPr>
        <p:txBody>
          <a:bodyPr wrap="square" rtlCol="0">
            <a:spAutoFit/>
          </a:bodyPr>
          <a:lstStyle/>
          <a:p>
            <a:r>
              <a:rPr lang="el-GR" dirty="0"/>
              <a:t>Τώρα έχετε πρόσβαση στη βιβλιοθήκη σας!</a:t>
            </a:r>
            <a:endParaRPr lang="en-GB" dirty="0"/>
          </a:p>
        </p:txBody>
      </p:sp>
      <p:pic>
        <p:nvPicPr>
          <p:cNvPr id="10" name="Picture 9" descr="A picture containing text&#10;&#10;Description automatically generated">
            <a:extLst>
              <a:ext uri="{FF2B5EF4-FFF2-40B4-BE49-F238E27FC236}">
                <a16:creationId xmlns:a16="http://schemas.microsoft.com/office/drawing/2014/main" id="{F3CE6910-2F0F-8503-5915-C5D4C98C6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99" y="6255292"/>
            <a:ext cx="2907801" cy="602708"/>
          </a:xfrm>
          <a:prstGeom prst="rect">
            <a:avLst/>
          </a:prstGeom>
        </p:spPr>
      </p:pic>
      <p:sp>
        <p:nvSpPr>
          <p:cNvPr id="4" name="CaixaDeTexto 8">
            <a:extLst>
              <a:ext uri="{FF2B5EF4-FFF2-40B4-BE49-F238E27FC236}">
                <a16:creationId xmlns:a16="http://schemas.microsoft.com/office/drawing/2014/main" id="{3A49A638-F77C-A700-A6F6-228DF5118984}"/>
              </a:ext>
            </a:extLst>
          </p:cNvPr>
          <p:cNvSpPr txBox="1"/>
          <p:nvPr/>
        </p:nvSpPr>
        <p:spPr>
          <a:xfrm>
            <a:off x="6095999" y="6481469"/>
            <a:ext cx="4814806" cy="369332"/>
          </a:xfrm>
          <a:prstGeom prst="rect">
            <a:avLst/>
          </a:prstGeom>
          <a:noFill/>
        </p:spPr>
        <p:txBody>
          <a:bodyPr wrap="square" rtlCol="0">
            <a:spAutoFit/>
          </a:bodyPr>
          <a:lstStyle/>
          <a:p>
            <a:r>
              <a:rPr lang="en-GB" sz="900" dirty="0"/>
              <a:t>*</a:t>
            </a:r>
            <a:r>
              <a:rPr lang="el-GR" sz="900" dirty="0"/>
              <a:t>Σεμινάριο προσαρμοσμένο από το υλικό που παρήχθη για το έργο DIMPA, διαθέσιμο </a:t>
            </a:r>
            <a:r>
              <a:rPr lang="el-GR" sz="900" u="sng" dirty="0">
                <a:hlinkClick r:id="rId6"/>
              </a:rPr>
              <a:t>εδώ</a:t>
            </a:r>
            <a:endParaRPr lang="en-GB" sz="900" u="sng" dirty="0"/>
          </a:p>
          <a:p>
            <a:endParaRPr lang="en-GB" sz="900" dirty="0"/>
          </a:p>
        </p:txBody>
      </p:sp>
      <p:pic>
        <p:nvPicPr>
          <p:cNvPr id="12" name="Picture 11">
            <a:extLst>
              <a:ext uri="{FF2B5EF4-FFF2-40B4-BE49-F238E27FC236}">
                <a16:creationId xmlns:a16="http://schemas.microsoft.com/office/drawing/2014/main" id="{52912910-79F6-8ADD-EBE1-46AAC829B041}"/>
              </a:ext>
            </a:extLst>
          </p:cNvPr>
          <p:cNvPicPr>
            <a:picLocks noChangeAspect="1"/>
          </p:cNvPicPr>
          <p:nvPr/>
        </p:nvPicPr>
        <p:blipFill>
          <a:blip r:embed="rId7"/>
          <a:stretch>
            <a:fillRect/>
          </a:stretch>
        </p:blipFill>
        <p:spPr>
          <a:xfrm>
            <a:off x="2472893" y="2211943"/>
            <a:ext cx="7886330" cy="3846488"/>
          </a:xfrm>
          <a:prstGeom prst="rect">
            <a:avLst/>
          </a:prstGeom>
        </p:spPr>
      </p:pic>
    </p:spTree>
    <p:extLst>
      <p:ext uri="{BB962C8B-B14F-4D97-AF65-F5344CB8AC3E}">
        <p14:creationId xmlns:p14="http://schemas.microsoft.com/office/powerpoint/2010/main" val="3636384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6FDCC15B-495D-4EFA-B282-7F07A95C3B11}"/>
              </a:ext>
            </a:extLst>
          </p:cNvPr>
          <p:cNvSpPr/>
          <p:nvPr/>
        </p:nvSpPr>
        <p:spPr>
          <a:xfrm>
            <a:off x="585061" y="896964"/>
            <a:ext cx="11021878" cy="4847095"/>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m 5">
            <a:extLst>
              <a:ext uri="{FF2B5EF4-FFF2-40B4-BE49-F238E27FC236}">
                <a16:creationId xmlns:a16="http://schemas.microsoft.com/office/drawing/2014/main" id="{FBBA5A42-989E-4C25-AE70-658DCC67C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295" y="896964"/>
            <a:ext cx="1838836" cy="1838836"/>
          </a:xfrm>
          <a:prstGeom prst="rect">
            <a:avLst/>
          </a:prstGeom>
        </p:spPr>
      </p:pic>
      <p:sp>
        <p:nvSpPr>
          <p:cNvPr id="7" name="CaixaDeTexto 6">
            <a:extLst>
              <a:ext uri="{FF2B5EF4-FFF2-40B4-BE49-F238E27FC236}">
                <a16:creationId xmlns:a16="http://schemas.microsoft.com/office/drawing/2014/main" id="{7B009273-271C-482C-9F86-94640EEDB92C}"/>
              </a:ext>
            </a:extLst>
          </p:cNvPr>
          <p:cNvSpPr txBox="1"/>
          <p:nvPr/>
        </p:nvSpPr>
        <p:spPr>
          <a:xfrm>
            <a:off x="1152938" y="1113941"/>
            <a:ext cx="4504912" cy="523220"/>
          </a:xfrm>
          <a:prstGeom prst="rect">
            <a:avLst/>
          </a:prstGeom>
          <a:noFill/>
        </p:spPr>
        <p:txBody>
          <a:bodyPr wrap="square" rtlCol="0">
            <a:spAutoFit/>
          </a:bodyPr>
          <a:lstStyle/>
          <a:p>
            <a:r>
              <a:rPr lang="el-GR" sz="2800" b="1" dirty="0"/>
              <a:t>Περιεχόμενο του </a:t>
            </a:r>
            <a:r>
              <a:rPr lang="en-GB" sz="2800" b="1" dirty="0"/>
              <a:t>webinar</a:t>
            </a:r>
          </a:p>
        </p:txBody>
      </p:sp>
      <p:sp>
        <p:nvSpPr>
          <p:cNvPr id="8" name="CaixaDeTexto 7">
            <a:extLst>
              <a:ext uri="{FF2B5EF4-FFF2-40B4-BE49-F238E27FC236}">
                <a16:creationId xmlns:a16="http://schemas.microsoft.com/office/drawing/2014/main" id="{99B47329-FFDF-4C93-BAED-5F45A62490F5}"/>
              </a:ext>
            </a:extLst>
          </p:cNvPr>
          <p:cNvSpPr txBox="1"/>
          <p:nvPr/>
        </p:nvSpPr>
        <p:spPr>
          <a:xfrm>
            <a:off x="1245703" y="1816382"/>
            <a:ext cx="7623089" cy="3554819"/>
          </a:xfrm>
          <a:prstGeom prst="rect">
            <a:avLst/>
          </a:prstGeom>
          <a:noFill/>
        </p:spPr>
        <p:txBody>
          <a:bodyPr wrap="square" rtlCol="0">
            <a:spAutoFit/>
          </a:bodyPr>
          <a:lstStyle/>
          <a:p>
            <a:pPr>
              <a:lnSpc>
                <a:spcPct val="150000"/>
              </a:lnSpc>
            </a:pPr>
            <a:r>
              <a:rPr lang="en-GB" dirty="0"/>
              <a:t>1 – </a:t>
            </a:r>
            <a:r>
              <a:rPr lang="el-GR" dirty="0"/>
              <a:t>Παρουσίαση Έργου</a:t>
            </a:r>
            <a:endParaRPr lang="en-GB" dirty="0"/>
          </a:p>
          <a:p>
            <a:pPr marL="742950" lvl="1" indent="-285750">
              <a:lnSpc>
                <a:spcPct val="150000"/>
              </a:lnSpc>
              <a:buFont typeface="Arial" panose="020B0604020202020204" pitchFamily="34" charset="0"/>
              <a:buChar char="•"/>
            </a:pPr>
            <a:r>
              <a:rPr lang="el-GR" dirty="0"/>
              <a:t>Εταίροι</a:t>
            </a:r>
            <a:endParaRPr lang="en-GB" dirty="0"/>
          </a:p>
          <a:p>
            <a:pPr marL="742950" lvl="1" indent="-285750">
              <a:lnSpc>
                <a:spcPct val="150000"/>
              </a:lnSpc>
              <a:buFont typeface="Arial" panose="020B0604020202020204" pitchFamily="34" charset="0"/>
              <a:buChar char="•"/>
            </a:pPr>
            <a:r>
              <a:rPr lang="el-GR" dirty="0"/>
              <a:t>Στόχοι έργου</a:t>
            </a:r>
            <a:endParaRPr lang="en-GB" dirty="0"/>
          </a:p>
          <a:p>
            <a:pPr marL="742950" lvl="1" indent="-285750">
              <a:lnSpc>
                <a:spcPct val="150000"/>
              </a:lnSpc>
              <a:buFont typeface="Arial" panose="020B0604020202020204" pitchFamily="34" charset="0"/>
              <a:buChar char="•"/>
            </a:pPr>
            <a:r>
              <a:rPr lang="el-GR" dirty="0"/>
              <a:t>Εργαλεία/Ανοικτοί Εκπαιδευτικοί Πόροι του Έργου</a:t>
            </a:r>
            <a:endParaRPr lang="en-GB" dirty="0"/>
          </a:p>
          <a:p>
            <a:pPr>
              <a:lnSpc>
                <a:spcPct val="150000"/>
              </a:lnSpc>
            </a:pPr>
            <a:r>
              <a:rPr lang="en-GB" dirty="0"/>
              <a:t>2 – </a:t>
            </a:r>
            <a:r>
              <a:rPr lang="el-GR" dirty="0"/>
              <a:t>Δημιουργία</a:t>
            </a:r>
            <a:r>
              <a:rPr lang="en-GB" dirty="0"/>
              <a:t> e-books </a:t>
            </a:r>
          </a:p>
          <a:p>
            <a:pPr marL="742950" lvl="1" indent="-285750">
              <a:lnSpc>
                <a:spcPct val="150000"/>
              </a:lnSpc>
              <a:buFont typeface="Arial" panose="020B0604020202020204" pitchFamily="34" charset="0"/>
              <a:buChar char="•"/>
            </a:pPr>
            <a:r>
              <a:rPr lang="el-GR" dirty="0"/>
              <a:t>Παιδαγωγικό μέρος </a:t>
            </a:r>
            <a:r>
              <a:rPr lang="en-GB" dirty="0"/>
              <a:t>– </a:t>
            </a:r>
            <a:r>
              <a:rPr lang="el-GR" dirty="0"/>
              <a:t>γιατί να χρησιμοποιήσω</a:t>
            </a:r>
            <a:r>
              <a:rPr lang="en-GB" dirty="0"/>
              <a:t> e-books?</a:t>
            </a:r>
          </a:p>
          <a:p>
            <a:pPr marL="742950" lvl="1" indent="-285750">
              <a:lnSpc>
                <a:spcPct val="150000"/>
              </a:lnSpc>
              <a:buFont typeface="Arial" panose="020B0604020202020204" pitchFamily="34" charset="0"/>
              <a:buChar char="•"/>
            </a:pPr>
            <a:r>
              <a:rPr lang="el-GR" dirty="0"/>
              <a:t>Τεχνικό μέρος</a:t>
            </a:r>
            <a:r>
              <a:rPr lang="en-GB" dirty="0"/>
              <a:t> – </a:t>
            </a:r>
            <a:r>
              <a:rPr lang="el-GR" dirty="0"/>
              <a:t>χρήση λογισμικού για τη δημιουργία </a:t>
            </a:r>
            <a:r>
              <a:rPr lang="en-GB" dirty="0"/>
              <a:t>e-book</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2856176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301841" y="1270861"/>
            <a:ext cx="11603114" cy="5138817"/>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833487" y="148180"/>
            <a:ext cx="663747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8" y="6027938"/>
            <a:ext cx="822863" cy="822863"/>
          </a:xfrm>
          <a:prstGeom prst="rect">
            <a:avLst/>
          </a:prstGeom>
        </p:spPr>
      </p:pic>
      <p:sp>
        <p:nvSpPr>
          <p:cNvPr id="2" name="CaixaDeTexto 1">
            <a:extLst>
              <a:ext uri="{FF2B5EF4-FFF2-40B4-BE49-F238E27FC236}">
                <a16:creationId xmlns:a16="http://schemas.microsoft.com/office/drawing/2014/main" id="{6DA3696D-29B4-4DBD-8AA0-9F888969ADA9}"/>
              </a:ext>
            </a:extLst>
          </p:cNvPr>
          <p:cNvSpPr txBox="1"/>
          <p:nvPr/>
        </p:nvSpPr>
        <p:spPr>
          <a:xfrm>
            <a:off x="1679709" y="1304846"/>
            <a:ext cx="8759688" cy="923330"/>
          </a:xfrm>
          <a:prstGeom prst="rect">
            <a:avLst/>
          </a:prstGeom>
          <a:noFill/>
        </p:spPr>
        <p:txBody>
          <a:bodyPr wrap="square" rtlCol="0">
            <a:spAutoFit/>
          </a:bodyPr>
          <a:lstStyle/>
          <a:p>
            <a:r>
              <a:rPr lang="el-GR" b="1" dirty="0"/>
              <a:t>2</a:t>
            </a:r>
            <a:r>
              <a:rPr lang="el-GR" b="1" baseline="30000" dirty="0"/>
              <a:t>η</a:t>
            </a:r>
            <a:r>
              <a:rPr lang="el-GR" b="1" dirty="0"/>
              <a:t> Φάση: Δημιουργήστε ένα ηλεκτρονικό βιβλίο</a:t>
            </a:r>
          </a:p>
          <a:p>
            <a:endParaRPr lang="el-GR" dirty="0"/>
          </a:p>
          <a:p>
            <a:r>
              <a:rPr lang="el-GR" dirty="0"/>
              <a:t>Πατήστε στο </a:t>
            </a:r>
            <a:r>
              <a:rPr lang="en-GB" dirty="0"/>
              <a:t>“</a:t>
            </a:r>
            <a:r>
              <a:rPr lang="el-GR" dirty="0"/>
              <a:t>+</a:t>
            </a:r>
            <a:r>
              <a:rPr lang="en-GB" dirty="0"/>
              <a:t>New Book” </a:t>
            </a:r>
            <a:r>
              <a:rPr lang="el-GR" dirty="0"/>
              <a:t>και επιλέξτε το σχήμα/μέγεθος που θέλετε να έχει</a:t>
            </a:r>
            <a:endParaRPr lang="en-GB" dirty="0"/>
          </a:p>
        </p:txBody>
      </p:sp>
      <p:pic>
        <p:nvPicPr>
          <p:cNvPr id="11" name="Picture 10" descr="A picture containing text&#10;&#10;Description automatically generated">
            <a:extLst>
              <a:ext uri="{FF2B5EF4-FFF2-40B4-BE49-F238E27FC236}">
                <a16:creationId xmlns:a16="http://schemas.microsoft.com/office/drawing/2014/main" id="{7C0B4342-6BC2-BB04-AFD6-F21849D03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00" y="6448873"/>
            <a:ext cx="1939122" cy="401927"/>
          </a:xfrm>
          <a:prstGeom prst="rect">
            <a:avLst/>
          </a:prstGeom>
        </p:spPr>
      </p:pic>
      <p:pic>
        <p:nvPicPr>
          <p:cNvPr id="10" name="Picture 9">
            <a:extLst>
              <a:ext uri="{FF2B5EF4-FFF2-40B4-BE49-F238E27FC236}">
                <a16:creationId xmlns:a16="http://schemas.microsoft.com/office/drawing/2014/main" id="{DE02F8BD-C332-02CA-EAEC-E0DF1A25A8C7}"/>
              </a:ext>
            </a:extLst>
          </p:cNvPr>
          <p:cNvPicPr>
            <a:picLocks noChangeAspect="1"/>
          </p:cNvPicPr>
          <p:nvPr/>
        </p:nvPicPr>
        <p:blipFill>
          <a:blip r:embed="rId6"/>
          <a:stretch>
            <a:fillRect/>
          </a:stretch>
        </p:blipFill>
        <p:spPr>
          <a:xfrm>
            <a:off x="2598977" y="2208726"/>
            <a:ext cx="6994044" cy="1745789"/>
          </a:xfrm>
          <a:prstGeom prst="rect">
            <a:avLst/>
          </a:prstGeom>
        </p:spPr>
      </p:pic>
      <p:pic>
        <p:nvPicPr>
          <p:cNvPr id="13" name="Picture 12">
            <a:extLst>
              <a:ext uri="{FF2B5EF4-FFF2-40B4-BE49-F238E27FC236}">
                <a16:creationId xmlns:a16="http://schemas.microsoft.com/office/drawing/2014/main" id="{E516DFB7-1EB4-DBBA-161B-960B6B2C1E24}"/>
              </a:ext>
            </a:extLst>
          </p:cNvPr>
          <p:cNvPicPr>
            <a:picLocks noChangeAspect="1"/>
          </p:cNvPicPr>
          <p:nvPr/>
        </p:nvPicPr>
        <p:blipFill>
          <a:blip r:embed="rId7"/>
          <a:stretch>
            <a:fillRect/>
          </a:stretch>
        </p:blipFill>
        <p:spPr>
          <a:xfrm>
            <a:off x="4598633" y="4060154"/>
            <a:ext cx="3107184" cy="2262667"/>
          </a:xfrm>
          <a:prstGeom prst="rect">
            <a:avLst/>
          </a:prstGeom>
        </p:spPr>
      </p:pic>
    </p:spTree>
    <p:extLst>
      <p:ext uri="{BB962C8B-B14F-4D97-AF65-F5344CB8AC3E}">
        <p14:creationId xmlns:p14="http://schemas.microsoft.com/office/powerpoint/2010/main" val="3006192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506027" y="1301698"/>
            <a:ext cx="11166224" cy="5205634"/>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007727" y="207178"/>
            <a:ext cx="6766588"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2" name="CaixaDeTexto 1">
            <a:extLst>
              <a:ext uri="{FF2B5EF4-FFF2-40B4-BE49-F238E27FC236}">
                <a16:creationId xmlns:a16="http://schemas.microsoft.com/office/drawing/2014/main" id="{6DA3696D-29B4-4DBD-8AA0-9F888969ADA9}"/>
              </a:ext>
            </a:extLst>
          </p:cNvPr>
          <p:cNvSpPr txBox="1"/>
          <p:nvPr/>
        </p:nvSpPr>
        <p:spPr>
          <a:xfrm>
            <a:off x="1130037" y="2048598"/>
            <a:ext cx="10186864" cy="646331"/>
          </a:xfrm>
          <a:prstGeom prst="rect">
            <a:avLst/>
          </a:prstGeom>
          <a:noFill/>
        </p:spPr>
        <p:txBody>
          <a:bodyPr wrap="square" rtlCol="0">
            <a:spAutoFit/>
          </a:bodyPr>
          <a:lstStyle/>
          <a:p>
            <a:pPr marL="285750" indent="-285750">
              <a:buFont typeface="Arial" panose="020B0604020202020204" pitchFamily="34" charset="0"/>
              <a:buChar char="•"/>
            </a:pPr>
            <a:r>
              <a:rPr lang="el-GR" dirty="0"/>
              <a:t>Η πρώτη σελίδα που εμφανίζεται είναι το εξώφυλλο του βιβλίου σας</a:t>
            </a:r>
          </a:p>
          <a:p>
            <a:pPr marL="285750" indent="-285750">
              <a:buFont typeface="Arial" panose="020B0604020202020204" pitchFamily="34" charset="0"/>
              <a:buChar char="•"/>
            </a:pPr>
            <a:r>
              <a:rPr lang="el-GR" dirty="0"/>
              <a:t>Προσθέστε νέες σελίδες πατώντας</a:t>
            </a:r>
            <a:r>
              <a:rPr lang="en-GB" dirty="0"/>
              <a:t> </a:t>
            </a:r>
            <a:r>
              <a:rPr lang="el-GR" dirty="0"/>
              <a:t>το τοξάκι &gt; στη δεξιά πλευρά της οθόνης και μετά το +</a:t>
            </a:r>
            <a:endParaRPr lang="en-US" dirty="0"/>
          </a:p>
        </p:txBody>
      </p:sp>
      <p:sp>
        <p:nvSpPr>
          <p:cNvPr id="3" name="CaixaDeTexto 2">
            <a:extLst>
              <a:ext uri="{FF2B5EF4-FFF2-40B4-BE49-F238E27FC236}">
                <a16:creationId xmlns:a16="http://schemas.microsoft.com/office/drawing/2014/main" id="{1105EEA5-78F5-4E34-8D57-71AFE605D6FA}"/>
              </a:ext>
            </a:extLst>
          </p:cNvPr>
          <p:cNvSpPr txBox="1"/>
          <p:nvPr/>
        </p:nvSpPr>
        <p:spPr>
          <a:xfrm>
            <a:off x="1240172" y="1490482"/>
            <a:ext cx="5959618" cy="369332"/>
          </a:xfrm>
          <a:prstGeom prst="rect">
            <a:avLst/>
          </a:prstGeom>
          <a:noFill/>
        </p:spPr>
        <p:txBody>
          <a:bodyPr wrap="square" rtlCol="0">
            <a:spAutoFit/>
          </a:bodyPr>
          <a:lstStyle/>
          <a:p>
            <a:r>
              <a:rPr lang="el-GR" b="1" dirty="0"/>
              <a:t>3</a:t>
            </a:r>
            <a:r>
              <a:rPr lang="el-GR" b="1" baseline="30000" dirty="0"/>
              <a:t>η</a:t>
            </a:r>
            <a:r>
              <a:rPr lang="el-GR" b="1" dirty="0"/>
              <a:t> Φάση: Πώς να δημιουργήστε τις σελίδες σας</a:t>
            </a:r>
            <a:endParaRPr lang="en-GB" b="1" dirty="0"/>
          </a:p>
        </p:txBody>
      </p:sp>
      <p:pic>
        <p:nvPicPr>
          <p:cNvPr id="11" name="Picture 10" descr="A picture containing text&#10;&#10;Description automatically generated">
            <a:extLst>
              <a:ext uri="{FF2B5EF4-FFF2-40B4-BE49-F238E27FC236}">
                <a16:creationId xmlns:a16="http://schemas.microsoft.com/office/drawing/2014/main" id="{8F028F4B-F68B-AFBF-0FFD-78B0674E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99" y="6557278"/>
            <a:ext cx="1450851" cy="300722"/>
          </a:xfrm>
          <a:prstGeom prst="rect">
            <a:avLst/>
          </a:prstGeom>
        </p:spPr>
      </p:pic>
      <p:pic>
        <p:nvPicPr>
          <p:cNvPr id="13" name="Picture 12">
            <a:extLst>
              <a:ext uri="{FF2B5EF4-FFF2-40B4-BE49-F238E27FC236}">
                <a16:creationId xmlns:a16="http://schemas.microsoft.com/office/drawing/2014/main" id="{59EED88E-169E-82BE-0EDB-8804B878596B}"/>
              </a:ext>
            </a:extLst>
          </p:cNvPr>
          <p:cNvPicPr>
            <a:picLocks noChangeAspect="1"/>
          </p:cNvPicPr>
          <p:nvPr/>
        </p:nvPicPr>
        <p:blipFill>
          <a:blip r:embed="rId6"/>
          <a:stretch>
            <a:fillRect/>
          </a:stretch>
        </p:blipFill>
        <p:spPr>
          <a:xfrm>
            <a:off x="2475612" y="2787651"/>
            <a:ext cx="7495713" cy="3626958"/>
          </a:xfrm>
          <a:prstGeom prst="rect">
            <a:avLst/>
          </a:prstGeom>
        </p:spPr>
      </p:pic>
    </p:spTree>
    <p:extLst>
      <p:ext uri="{BB962C8B-B14F-4D97-AF65-F5344CB8AC3E}">
        <p14:creationId xmlns:p14="http://schemas.microsoft.com/office/powerpoint/2010/main" val="4011568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506027" y="1190400"/>
            <a:ext cx="11166224" cy="5316932"/>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884563" y="123081"/>
            <a:ext cx="6660056"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2" name="CaixaDeTexto 1">
            <a:extLst>
              <a:ext uri="{FF2B5EF4-FFF2-40B4-BE49-F238E27FC236}">
                <a16:creationId xmlns:a16="http://schemas.microsoft.com/office/drawing/2014/main" id="{6DA3696D-29B4-4DBD-8AA0-9F888969ADA9}"/>
              </a:ext>
            </a:extLst>
          </p:cNvPr>
          <p:cNvSpPr txBox="1"/>
          <p:nvPr/>
        </p:nvSpPr>
        <p:spPr>
          <a:xfrm>
            <a:off x="1121159" y="1719191"/>
            <a:ext cx="10419812" cy="646331"/>
          </a:xfrm>
          <a:prstGeom prst="rect">
            <a:avLst/>
          </a:prstGeom>
          <a:noFill/>
        </p:spPr>
        <p:txBody>
          <a:bodyPr wrap="square" rtlCol="0">
            <a:spAutoFit/>
          </a:bodyPr>
          <a:lstStyle/>
          <a:p>
            <a:r>
              <a:rPr lang="el-GR" dirty="0"/>
              <a:t>Μπορείτε να επιλέξετε να αντιγράψετε, να εισαγάγετε μια κενή σελίδα ή να διαγράψετε μια σελίδα. Όταν αντιγράφετε ή εισάγετε μια σελίδα, θα εισαχθεί αυτόματα μετά τη σελίδα που έχετε επιλέξει. </a:t>
            </a:r>
            <a:endParaRPr lang="en-US" dirty="0"/>
          </a:p>
        </p:txBody>
      </p:sp>
      <p:sp>
        <p:nvSpPr>
          <p:cNvPr id="3" name="CaixaDeTexto 2">
            <a:extLst>
              <a:ext uri="{FF2B5EF4-FFF2-40B4-BE49-F238E27FC236}">
                <a16:creationId xmlns:a16="http://schemas.microsoft.com/office/drawing/2014/main" id="{1105EEA5-78F5-4E34-8D57-71AFE605D6FA}"/>
              </a:ext>
            </a:extLst>
          </p:cNvPr>
          <p:cNvSpPr txBox="1"/>
          <p:nvPr/>
        </p:nvSpPr>
        <p:spPr>
          <a:xfrm>
            <a:off x="1121159" y="1349859"/>
            <a:ext cx="5959618" cy="369332"/>
          </a:xfrm>
          <a:prstGeom prst="rect">
            <a:avLst/>
          </a:prstGeom>
          <a:noFill/>
        </p:spPr>
        <p:txBody>
          <a:bodyPr wrap="square" rtlCol="0">
            <a:spAutoFit/>
          </a:bodyPr>
          <a:lstStyle/>
          <a:p>
            <a:r>
              <a:rPr lang="el-GR" b="1" dirty="0"/>
              <a:t>3</a:t>
            </a:r>
            <a:r>
              <a:rPr lang="el-GR" b="1" baseline="30000" dirty="0"/>
              <a:t>η</a:t>
            </a:r>
            <a:r>
              <a:rPr lang="el-GR" b="1" dirty="0"/>
              <a:t> Φάση: Πώς να δημιουργήστε τις σελίδες σας</a:t>
            </a:r>
            <a:endParaRPr lang="en-GB" b="1" dirty="0"/>
          </a:p>
        </p:txBody>
      </p:sp>
      <p:pic>
        <p:nvPicPr>
          <p:cNvPr id="11" name="Picture 10" descr="A picture containing text&#10;&#10;Description automatically generated">
            <a:extLst>
              <a:ext uri="{FF2B5EF4-FFF2-40B4-BE49-F238E27FC236}">
                <a16:creationId xmlns:a16="http://schemas.microsoft.com/office/drawing/2014/main" id="{8F028F4B-F68B-AFBF-0FFD-78B0674E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99" y="6557278"/>
            <a:ext cx="1450851" cy="300722"/>
          </a:xfrm>
          <a:prstGeom prst="rect">
            <a:avLst/>
          </a:prstGeom>
        </p:spPr>
      </p:pic>
      <p:pic>
        <p:nvPicPr>
          <p:cNvPr id="7" name="Picture 6">
            <a:extLst>
              <a:ext uri="{FF2B5EF4-FFF2-40B4-BE49-F238E27FC236}">
                <a16:creationId xmlns:a16="http://schemas.microsoft.com/office/drawing/2014/main" id="{815879C1-43D8-AD05-5922-728E9E8BC1DB}"/>
              </a:ext>
            </a:extLst>
          </p:cNvPr>
          <p:cNvPicPr>
            <a:picLocks noChangeAspect="1"/>
          </p:cNvPicPr>
          <p:nvPr/>
        </p:nvPicPr>
        <p:blipFill>
          <a:blip r:embed="rId6"/>
          <a:stretch>
            <a:fillRect/>
          </a:stretch>
        </p:blipFill>
        <p:spPr>
          <a:xfrm>
            <a:off x="3542937" y="2468204"/>
            <a:ext cx="4775439" cy="2168130"/>
          </a:xfrm>
          <a:prstGeom prst="rect">
            <a:avLst/>
          </a:prstGeom>
        </p:spPr>
      </p:pic>
      <p:pic>
        <p:nvPicPr>
          <p:cNvPr id="12" name="Picture 11">
            <a:extLst>
              <a:ext uri="{FF2B5EF4-FFF2-40B4-BE49-F238E27FC236}">
                <a16:creationId xmlns:a16="http://schemas.microsoft.com/office/drawing/2014/main" id="{19D25628-908C-7EED-5BD3-0B5843AAE5BF}"/>
              </a:ext>
            </a:extLst>
          </p:cNvPr>
          <p:cNvPicPr>
            <a:picLocks noChangeAspect="1"/>
          </p:cNvPicPr>
          <p:nvPr/>
        </p:nvPicPr>
        <p:blipFill rotWithShape="1">
          <a:blip r:embed="rId7"/>
          <a:srcRect b="10036"/>
          <a:stretch/>
        </p:blipFill>
        <p:spPr>
          <a:xfrm>
            <a:off x="1272616" y="4492479"/>
            <a:ext cx="9646768" cy="1899443"/>
          </a:xfrm>
          <a:prstGeom prst="rect">
            <a:avLst/>
          </a:prstGeom>
        </p:spPr>
      </p:pic>
    </p:spTree>
    <p:extLst>
      <p:ext uri="{BB962C8B-B14F-4D97-AF65-F5344CB8AC3E}">
        <p14:creationId xmlns:p14="http://schemas.microsoft.com/office/powerpoint/2010/main" val="58189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301841" y="1270861"/>
            <a:ext cx="11603114" cy="5138817"/>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039153" y="125665"/>
            <a:ext cx="6610842"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8" y="6027938"/>
            <a:ext cx="822863" cy="822863"/>
          </a:xfrm>
          <a:prstGeom prst="rect">
            <a:avLst/>
          </a:prstGeom>
        </p:spPr>
      </p:pic>
      <p:sp>
        <p:nvSpPr>
          <p:cNvPr id="2" name="CaixaDeTexto 1">
            <a:extLst>
              <a:ext uri="{FF2B5EF4-FFF2-40B4-BE49-F238E27FC236}">
                <a16:creationId xmlns:a16="http://schemas.microsoft.com/office/drawing/2014/main" id="{6DA3696D-29B4-4DBD-8AA0-9F888969ADA9}"/>
              </a:ext>
            </a:extLst>
          </p:cNvPr>
          <p:cNvSpPr txBox="1"/>
          <p:nvPr/>
        </p:nvSpPr>
        <p:spPr>
          <a:xfrm>
            <a:off x="813221" y="1409371"/>
            <a:ext cx="10580354" cy="923330"/>
          </a:xfrm>
          <a:prstGeom prst="rect">
            <a:avLst/>
          </a:prstGeom>
          <a:noFill/>
        </p:spPr>
        <p:txBody>
          <a:bodyPr wrap="square" rtlCol="0">
            <a:spAutoFit/>
          </a:bodyPr>
          <a:lstStyle/>
          <a:p>
            <a:r>
              <a:rPr lang="el-GR" b="1" dirty="0"/>
              <a:t>3</a:t>
            </a:r>
            <a:r>
              <a:rPr lang="el-GR" b="1" baseline="30000" dirty="0"/>
              <a:t>η</a:t>
            </a:r>
            <a:r>
              <a:rPr lang="el-GR" b="1" dirty="0"/>
              <a:t> Φάση: Δημιουργήστε ένα ηλεκτρονικό βιβλίο</a:t>
            </a:r>
          </a:p>
          <a:p>
            <a:endParaRPr lang="el-GR" dirty="0"/>
          </a:p>
          <a:p>
            <a:r>
              <a:rPr lang="el-GR" dirty="0"/>
              <a:t>Μπορείτε να χρησιμοποιήσετε ήδη υπάρχοντα πρότυπα (</a:t>
            </a:r>
            <a:r>
              <a:rPr lang="en-GB" dirty="0"/>
              <a:t>templates) </a:t>
            </a:r>
            <a:r>
              <a:rPr lang="el-GR" dirty="0"/>
              <a:t>αν βρείτε κάτι που σας εξυπηρετεί</a:t>
            </a:r>
            <a:endParaRPr lang="en-GB" dirty="0"/>
          </a:p>
        </p:txBody>
      </p:sp>
      <p:pic>
        <p:nvPicPr>
          <p:cNvPr id="11" name="Picture 10" descr="A picture containing text&#10;&#10;Description automatically generated">
            <a:extLst>
              <a:ext uri="{FF2B5EF4-FFF2-40B4-BE49-F238E27FC236}">
                <a16:creationId xmlns:a16="http://schemas.microsoft.com/office/drawing/2014/main" id="{7C0B4342-6BC2-BB04-AFD6-F21849D03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00" y="6448873"/>
            <a:ext cx="1939122" cy="401927"/>
          </a:xfrm>
          <a:prstGeom prst="rect">
            <a:avLst/>
          </a:prstGeom>
        </p:spPr>
      </p:pic>
      <p:pic>
        <p:nvPicPr>
          <p:cNvPr id="4" name="Picture 3">
            <a:extLst>
              <a:ext uri="{FF2B5EF4-FFF2-40B4-BE49-F238E27FC236}">
                <a16:creationId xmlns:a16="http://schemas.microsoft.com/office/drawing/2014/main" id="{C4C9C37C-280E-ED0F-D0B2-2CFD2311ABE5}"/>
              </a:ext>
            </a:extLst>
          </p:cNvPr>
          <p:cNvPicPr>
            <a:picLocks noChangeAspect="1"/>
          </p:cNvPicPr>
          <p:nvPr/>
        </p:nvPicPr>
        <p:blipFill>
          <a:blip r:embed="rId6"/>
          <a:stretch>
            <a:fillRect/>
          </a:stretch>
        </p:blipFill>
        <p:spPr>
          <a:xfrm>
            <a:off x="2497584" y="2471211"/>
            <a:ext cx="7693981" cy="3808256"/>
          </a:xfrm>
          <a:prstGeom prst="rect">
            <a:avLst/>
          </a:prstGeom>
        </p:spPr>
      </p:pic>
    </p:spTree>
    <p:extLst>
      <p:ext uri="{BB962C8B-B14F-4D97-AF65-F5344CB8AC3E}">
        <p14:creationId xmlns:p14="http://schemas.microsoft.com/office/powerpoint/2010/main" val="3961701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301841" y="1270861"/>
            <a:ext cx="11603114" cy="5138817"/>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931685" y="109450"/>
            <a:ext cx="6255736"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8" y="6027938"/>
            <a:ext cx="822863" cy="822863"/>
          </a:xfrm>
          <a:prstGeom prst="rect">
            <a:avLst/>
          </a:prstGeom>
        </p:spPr>
      </p:pic>
      <p:sp>
        <p:nvSpPr>
          <p:cNvPr id="2" name="CaixaDeTexto 1">
            <a:extLst>
              <a:ext uri="{FF2B5EF4-FFF2-40B4-BE49-F238E27FC236}">
                <a16:creationId xmlns:a16="http://schemas.microsoft.com/office/drawing/2014/main" id="{6DA3696D-29B4-4DBD-8AA0-9F888969ADA9}"/>
              </a:ext>
            </a:extLst>
          </p:cNvPr>
          <p:cNvSpPr txBox="1"/>
          <p:nvPr/>
        </p:nvSpPr>
        <p:spPr>
          <a:xfrm>
            <a:off x="1679709" y="1304846"/>
            <a:ext cx="8759688" cy="923330"/>
          </a:xfrm>
          <a:prstGeom prst="rect">
            <a:avLst/>
          </a:prstGeom>
          <a:noFill/>
        </p:spPr>
        <p:txBody>
          <a:bodyPr wrap="square" rtlCol="0">
            <a:spAutoFit/>
          </a:bodyPr>
          <a:lstStyle/>
          <a:p>
            <a:r>
              <a:rPr lang="en-GB" b="1" dirty="0"/>
              <a:t>4</a:t>
            </a:r>
            <a:r>
              <a:rPr lang="el-GR" b="1" baseline="30000" dirty="0"/>
              <a:t>η</a:t>
            </a:r>
            <a:r>
              <a:rPr lang="el-GR" b="1" dirty="0"/>
              <a:t> Φάση: Δημιουργήστε το εξώφυλλό σας</a:t>
            </a:r>
          </a:p>
          <a:p>
            <a:endParaRPr lang="el-GR" dirty="0"/>
          </a:p>
          <a:p>
            <a:r>
              <a:rPr lang="el-GR" dirty="0"/>
              <a:t>Πρότυπο Εξωφύλλου</a:t>
            </a:r>
            <a:r>
              <a:rPr lang="en-GB" dirty="0"/>
              <a:t> (</a:t>
            </a:r>
            <a:r>
              <a:rPr lang="el-GR" dirty="0"/>
              <a:t>Τίτλος &amp; Υπότιτλος)</a:t>
            </a:r>
            <a:endParaRPr lang="en-GB" dirty="0"/>
          </a:p>
        </p:txBody>
      </p:sp>
      <p:pic>
        <p:nvPicPr>
          <p:cNvPr id="11" name="Picture 10" descr="A picture containing text&#10;&#10;Description automatically generated">
            <a:extLst>
              <a:ext uri="{FF2B5EF4-FFF2-40B4-BE49-F238E27FC236}">
                <a16:creationId xmlns:a16="http://schemas.microsoft.com/office/drawing/2014/main" id="{7C0B4342-6BC2-BB04-AFD6-F21849D03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00" y="6448873"/>
            <a:ext cx="1939122" cy="401927"/>
          </a:xfrm>
          <a:prstGeom prst="rect">
            <a:avLst/>
          </a:prstGeom>
        </p:spPr>
      </p:pic>
      <p:pic>
        <p:nvPicPr>
          <p:cNvPr id="4" name="Picture 3">
            <a:extLst>
              <a:ext uri="{FF2B5EF4-FFF2-40B4-BE49-F238E27FC236}">
                <a16:creationId xmlns:a16="http://schemas.microsoft.com/office/drawing/2014/main" id="{1401B90B-B24A-2655-40ED-BD9A014353CC}"/>
              </a:ext>
            </a:extLst>
          </p:cNvPr>
          <p:cNvPicPr>
            <a:picLocks noChangeAspect="1"/>
          </p:cNvPicPr>
          <p:nvPr/>
        </p:nvPicPr>
        <p:blipFill>
          <a:blip r:embed="rId6"/>
          <a:stretch>
            <a:fillRect/>
          </a:stretch>
        </p:blipFill>
        <p:spPr>
          <a:xfrm>
            <a:off x="1861384" y="2427366"/>
            <a:ext cx="8469232" cy="3726637"/>
          </a:xfrm>
          <a:prstGeom prst="rect">
            <a:avLst/>
          </a:prstGeom>
        </p:spPr>
      </p:pic>
    </p:spTree>
    <p:extLst>
      <p:ext uri="{BB962C8B-B14F-4D97-AF65-F5344CB8AC3E}">
        <p14:creationId xmlns:p14="http://schemas.microsoft.com/office/powerpoint/2010/main" val="2574923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9" y="1217852"/>
            <a:ext cx="10797152" cy="5289480"/>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095725" y="148180"/>
            <a:ext cx="6355900"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1245703" y="1356283"/>
            <a:ext cx="10313023" cy="1200329"/>
          </a:xfrm>
          <a:prstGeom prst="rect">
            <a:avLst/>
          </a:prstGeom>
          <a:noFill/>
        </p:spPr>
        <p:txBody>
          <a:bodyPr wrap="square" rtlCol="0">
            <a:spAutoFit/>
          </a:bodyPr>
          <a:lstStyle/>
          <a:p>
            <a:r>
              <a:rPr lang="el-GR" b="1" dirty="0"/>
              <a:t>5</a:t>
            </a:r>
            <a:r>
              <a:rPr lang="el-GR" b="1" baseline="30000" dirty="0"/>
              <a:t>η</a:t>
            </a:r>
            <a:r>
              <a:rPr lang="el-GR" b="1" dirty="0"/>
              <a:t> Φάση: Προσθέστε</a:t>
            </a:r>
            <a:r>
              <a:rPr lang="en-GB" b="1" dirty="0"/>
              <a:t> </a:t>
            </a:r>
            <a:r>
              <a:rPr lang="el-GR" b="1" dirty="0"/>
              <a:t>κείμενο!</a:t>
            </a:r>
            <a:r>
              <a:rPr lang="en-GB" b="1" dirty="0"/>
              <a:t> </a:t>
            </a:r>
            <a:br>
              <a:rPr lang="el-GR" b="1" dirty="0"/>
            </a:br>
            <a:r>
              <a:rPr lang="el-GR" dirty="0"/>
              <a:t>Πατήστε το κουμπί + πάνω δεξιά και επιλέξτε Κείμενο (</a:t>
            </a:r>
            <a:r>
              <a:rPr lang="en-GB" dirty="0"/>
              <a:t>Text). </a:t>
            </a:r>
            <a:r>
              <a:rPr lang="el-GR" dirty="0"/>
              <a:t>Πληκτρολογήστε το κείμενό σας και επικυρώστε το πατώντας </a:t>
            </a:r>
            <a:r>
              <a:rPr lang="en-GB" dirty="0"/>
              <a:t>DONE</a:t>
            </a:r>
            <a:r>
              <a:rPr lang="el-GR" dirty="0"/>
              <a:t>. Για να μετακινήσετε κάτι, απλώς κάνετε κλικ πάνω του και τοποθετήστε το στην επιθυμητή θέση. </a:t>
            </a:r>
            <a:endParaRPr lang="en-GB" dirty="0"/>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507332"/>
            <a:ext cx="1691819" cy="350668"/>
          </a:xfrm>
          <a:prstGeom prst="rect">
            <a:avLst/>
          </a:prstGeom>
        </p:spPr>
      </p:pic>
      <p:pic>
        <p:nvPicPr>
          <p:cNvPr id="19" name="Picture 18">
            <a:extLst>
              <a:ext uri="{FF2B5EF4-FFF2-40B4-BE49-F238E27FC236}">
                <a16:creationId xmlns:a16="http://schemas.microsoft.com/office/drawing/2014/main" id="{6C6D5E62-2327-2639-B849-4A29369F9071}"/>
              </a:ext>
            </a:extLst>
          </p:cNvPr>
          <p:cNvPicPr>
            <a:picLocks noChangeAspect="1"/>
          </p:cNvPicPr>
          <p:nvPr/>
        </p:nvPicPr>
        <p:blipFill>
          <a:blip r:embed="rId6"/>
          <a:stretch>
            <a:fillRect/>
          </a:stretch>
        </p:blipFill>
        <p:spPr>
          <a:xfrm>
            <a:off x="3551530" y="2642598"/>
            <a:ext cx="5088939" cy="3778748"/>
          </a:xfrm>
          <a:prstGeom prst="rect">
            <a:avLst/>
          </a:prstGeom>
        </p:spPr>
      </p:pic>
    </p:spTree>
    <p:extLst>
      <p:ext uri="{BB962C8B-B14F-4D97-AF65-F5344CB8AC3E}">
        <p14:creationId xmlns:p14="http://schemas.microsoft.com/office/powerpoint/2010/main" val="3176939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9" y="1145219"/>
            <a:ext cx="10797152" cy="5362113"/>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095504" y="115196"/>
            <a:ext cx="6356342"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1195531" y="1303017"/>
            <a:ext cx="10313023" cy="2031325"/>
          </a:xfrm>
          <a:prstGeom prst="rect">
            <a:avLst/>
          </a:prstGeom>
          <a:noFill/>
        </p:spPr>
        <p:txBody>
          <a:bodyPr wrap="square" rtlCol="0">
            <a:spAutoFit/>
          </a:bodyPr>
          <a:lstStyle/>
          <a:p>
            <a:r>
              <a:rPr lang="el-GR" b="1" dirty="0"/>
              <a:t>6</a:t>
            </a:r>
            <a:r>
              <a:rPr lang="el-GR" b="1" baseline="30000" dirty="0"/>
              <a:t>η </a:t>
            </a:r>
            <a:r>
              <a:rPr lang="el-GR" b="1" dirty="0"/>
              <a:t>Φάση: Προσθήκη κειμένου και τροποποίηση των χαρακτηριστικών του</a:t>
            </a:r>
          </a:p>
          <a:p>
            <a:r>
              <a:rPr lang="el-GR" dirty="0"/>
              <a:t>Μπορείτε να το τροποποιήσετε κατά βούληση κάνοντας κλικ πάνω του. Κάνοντας </a:t>
            </a:r>
            <a:r>
              <a:rPr lang="en-GB" dirty="0"/>
              <a:t>right click</a:t>
            </a:r>
            <a:r>
              <a:rPr lang="el-GR" dirty="0"/>
              <a:t> πάνω στην επιλογή </a:t>
            </a:r>
            <a:r>
              <a:rPr lang="en-GB" dirty="0"/>
              <a:t>Format </a:t>
            </a:r>
            <a:r>
              <a:rPr lang="el-GR" dirty="0"/>
              <a:t>ή το εικονίδιο </a:t>
            </a:r>
            <a:r>
              <a:rPr lang="en-GB" i="1" dirty="0" err="1"/>
              <a:t>i</a:t>
            </a:r>
            <a:r>
              <a:rPr lang="en-GB" i="1" dirty="0"/>
              <a:t> </a:t>
            </a:r>
            <a:r>
              <a:rPr lang="el-GR" dirty="0"/>
              <a:t>(πάνω δεξιά) σας επιτρέπει να τροποποιήσετε: το μέγεθος, το στυλ (έντονη, πλάγια, υπογραμμισμένη), τη γραμματοσειρά που χρησιμοποιείται, το χρώμα κειμένου, το χρώμα του πλαισίου του κειμένου, τη σκιά πτώσης, την ευθυγράμμιση μέσα στο κείμενο πλαίσιο και τη θέση πάνω/κάτω από ένα άλλο στοιχείο που εμφανίζεται στη σελίδα σας. Τέλος, μπορείτε να διαγράψετε το πλαίσιο κειμένου.</a:t>
            </a:r>
            <a:endParaRPr lang="en-GB" dirty="0"/>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507332"/>
            <a:ext cx="1691819" cy="350668"/>
          </a:xfrm>
          <a:prstGeom prst="rect">
            <a:avLst/>
          </a:prstGeom>
        </p:spPr>
      </p:pic>
      <p:pic>
        <p:nvPicPr>
          <p:cNvPr id="2" name="Picture 1">
            <a:extLst>
              <a:ext uri="{FF2B5EF4-FFF2-40B4-BE49-F238E27FC236}">
                <a16:creationId xmlns:a16="http://schemas.microsoft.com/office/drawing/2014/main" id="{414645D6-0C15-3DD4-A2E7-D7E1438C204A}"/>
              </a:ext>
            </a:extLst>
          </p:cNvPr>
          <p:cNvPicPr>
            <a:picLocks noChangeAspect="1"/>
          </p:cNvPicPr>
          <p:nvPr/>
        </p:nvPicPr>
        <p:blipFill>
          <a:blip r:embed="rId6"/>
          <a:stretch>
            <a:fillRect/>
          </a:stretch>
        </p:blipFill>
        <p:spPr>
          <a:xfrm>
            <a:off x="3095504" y="3346449"/>
            <a:ext cx="7050594" cy="3108167"/>
          </a:xfrm>
          <a:prstGeom prst="rect">
            <a:avLst/>
          </a:prstGeom>
        </p:spPr>
      </p:pic>
    </p:spTree>
    <p:extLst>
      <p:ext uri="{BB962C8B-B14F-4D97-AF65-F5344CB8AC3E}">
        <p14:creationId xmlns:p14="http://schemas.microsoft.com/office/powerpoint/2010/main" val="2072339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9" y="1217852"/>
            <a:ext cx="10797152"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369588" y="211410"/>
            <a:ext cx="6065252"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1245703" y="1356283"/>
            <a:ext cx="10313023" cy="923330"/>
          </a:xfrm>
          <a:prstGeom prst="rect">
            <a:avLst/>
          </a:prstGeom>
          <a:noFill/>
        </p:spPr>
        <p:txBody>
          <a:bodyPr wrap="square" rtlCol="0">
            <a:spAutoFit/>
          </a:bodyPr>
          <a:lstStyle/>
          <a:p>
            <a:r>
              <a:rPr lang="el-GR" b="1" dirty="0"/>
              <a:t>7</a:t>
            </a:r>
            <a:r>
              <a:rPr lang="el-GR" b="1" baseline="30000" dirty="0"/>
              <a:t>η</a:t>
            </a:r>
            <a:r>
              <a:rPr lang="el-GR" b="1" dirty="0"/>
              <a:t> Φάση: Προσθέστε εικόνες!</a:t>
            </a:r>
            <a:r>
              <a:rPr lang="en-GB" b="1" dirty="0"/>
              <a:t> </a:t>
            </a:r>
            <a:br>
              <a:rPr lang="el-GR" b="1" dirty="0"/>
            </a:br>
            <a:r>
              <a:rPr lang="el-GR" dirty="0"/>
              <a:t>Πατήστε το κουμπί + πάνω δεξιά και επιλέξτε τι θέλετε να προσθέσετε στην σελίδα σας (Εικόνες, Φωτογραφία κάμερας, Στυλό, Κείμενο, Ηχογράφηση</a:t>
            </a:r>
            <a:endParaRPr lang="en-GB" dirty="0"/>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421577"/>
            <a:ext cx="2105549" cy="436423"/>
          </a:xfrm>
          <a:prstGeom prst="rect">
            <a:avLst/>
          </a:prstGeom>
        </p:spPr>
      </p:pic>
      <p:pic>
        <p:nvPicPr>
          <p:cNvPr id="7" name="Picture 6">
            <a:extLst>
              <a:ext uri="{FF2B5EF4-FFF2-40B4-BE49-F238E27FC236}">
                <a16:creationId xmlns:a16="http://schemas.microsoft.com/office/drawing/2014/main" id="{392295CA-3CE1-EF7A-6C8F-7C3207FD2547}"/>
              </a:ext>
            </a:extLst>
          </p:cNvPr>
          <p:cNvPicPr>
            <a:picLocks noChangeAspect="1"/>
          </p:cNvPicPr>
          <p:nvPr/>
        </p:nvPicPr>
        <p:blipFill>
          <a:blip r:embed="rId6"/>
          <a:stretch>
            <a:fillRect/>
          </a:stretch>
        </p:blipFill>
        <p:spPr>
          <a:xfrm>
            <a:off x="2266086" y="2418043"/>
            <a:ext cx="8015178" cy="3623301"/>
          </a:xfrm>
          <a:prstGeom prst="rect">
            <a:avLst/>
          </a:prstGeom>
        </p:spPr>
      </p:pic>
    </p:spTree>
    <p:extLst>
      <p:ext uri="{BB962C8B-B14F-4D97-AF65-F5344CB8AC3E}">
        <p14:creationId xmlns:p14="http://schemas.microsoft.com/office/powerpoint/2010/main" val="419121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9" y="1217852"/>
            <a:ext cx="10797152"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304881" y="174813"/>
            <a:ext cx="62428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1245703" y="1356283"/>
            <a:ext cx="10313023" cy="1200329"/>
          </a:xfrm>
          <a:prstGeom prst="rect">
            <a:avLst/>
          </a:prstGeom>
          <a:noFill/>
        </p:spPr>
        <p:txBody>
          <a:bodyPr wrap="square" rtlCol="0">
            <a:spAutoFit/>
          </a:bodyPr>
          <a:lstStyle/>
          <a:p>
            <a:r>
              <a:rPr lang="en-GB" b="1" dirty="0"/>
              <a:t>7</a:t>
            </a:r>
            <a:r>
              <a:rPr lang="el-GR" b="1" baseline="30000" dirty="0"/>
              <a:t>η </a:t>
            </a:r>
            <a:r>
              <a:rPr lang="el-GR" b="1" dirty="0"/>
              <a:t>Φάση: Προσθέστε</a:t>
            </a:r>
            <a:r>
              <a:rPr lang="en-GB" b="1" dirty="0"/>
              <a:t> </a:t>
            </a:r>
            <a:r>
              <a:rPr lang="el-GR" b="1" dirty="0"/>
              <a:t>εικόνες!</a:t>
            </a:r>
            <a:r>
              <a:rPr lang="en-GB" b="1" dirty="0"/>
              <a:t> </a:t>
            </a:r>
            <a:br>
              <a:rPr lang="el-GR" b="1" dirty="0"/>
            </a:br>
            <a:r>
              <a:rPr lang="el-GR" dirty="0"/>
              <a:t>Πατήστε το κουμπί + πάνω δεξιά και επιλέξτε Εικόνες (</a:t>
            </a:r>
            <a:r>
              <a:rPr lang="en-GB" dirty="0"/>
              <a:t>Images). </a:t>
            </a:r>
            <a:r>
              <a:rPr lang="el-GR" dirty="0"/>
              <a:t>Επιλέξτε εικόνα από την ήδη-υπάρχουσα βιβλιοθήκη του λογισμικού ή ανεβάστε μια από τον Η/Υ σας (</a:t>
            </a:r>
            <a:r>
              <a:rPr lang="en-GB" dirty="0"/>
              <a:t>Upload from your computer)</a:t>
            </a:r>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507332"/>
            <a:ext cx="1691819" cy="350668"/>
          </a:xfrm>
          <a:prstGeom prst="rect">
            <a:avLst/>
          </a:prstGeom>
        </p:spPr>
      </p:pic>
      <p:pic>
        <p:nvPicPr>
          <p:cNvPr id="7" name="Picture 6">
            <a:extLst>
              <a:ext uri="{FF2B5EF4-FFF2-40B4-BE49-F238E27FC236}">
                <a16:creationId xmlns:a16="http://schemas.microsoft.com/office/drawing/2014/main" id="{746B4065-BAA2-445C-2961-8F0CF802724B}"/>
              </a:ext>
            </a:extLst>
          </p:cNvPr>
          <p:cNvPicPr>
            <a:picLocks noChangeAspect="1"/>
          </p:cNvPicPr>
          <p:nvPr/>
        </p:nvPicPr>
        <p:blipFill rotWithShape="1">
          <a:blip r:embed="rId6"/>
          <a:srcRect t="3128" r="2397" b="12717"/>
          <a:stretch/>
        </p:blipFill>
        <p:spPr>
          <a:xfrm>
            <a:off x="1593124" y="2693915"/>
            <a:ext cx="4585735" cy="3211382"/>
          </a:xfrm>
          <a:prstGeom prst="rect">
            <a:avLst/>
          </a:prstGeom>
        </p:spPr>
      </p:pic>
      <p:pic>
        <p:nvPicPr>
          <p:cNvPr id="10" name="Picture 9">
            <a:extLst>
              <a:ext uri="{FF2B5EF4-FFF2-40B4-BE49-F238E27FC236}">
                <a16:creationId xmlns:a16="http://schemas.microsoft.com/office/drawing/2014/main" id="{8F2D588C-6219-C5A2-7E21-6C003190F831}"/>
              </a:ext>
            </a:extLst>
          </p:cNvPr>
          <p:cNvPicPr>
            <a:picLocks noChangeAspect="1"/>
          </p:cNvPicPr>
          <p:nvPr/>
        </p:nvPicPr>
        <p:blipFill>
          <a:blip r:embed="rId7"/>
          <a:stretch>
            <a:fillRect/>
          </a:stretch>
        </p:blipFill>
        <p:spPr>
          <a:xfrm>
            <a:off x="6426284" y="2693915"/>
            <a:ext cx="4639280" cy="3211382"/>
          </a:xfrm>
          <a:prstGeom prst="rect">
            <a:avLst/>
          </a:prstGeom>
        </p:spPr>
      </p:pic>
    </p:spTree>
    <p:extLst>
      <p:ext uri="{BB962C8B-B14F-4D97-AF65-F5344CB8AC3E}">
        <p14:creationId xmlns:p14="http://schemas.microsoft.com/office/powerpoint/2010/main" val="1758303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66599" y="1539408"/>
            <a:ext cx="10797152" cy="4018013"/>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277884" y="417715"/>
            <a:ext cx="62428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1315212" y="2013230"/>
            <a:ext cx="5084075" cy="2862322"/>
          </a:xfrm>
          <a:prstGeom prst="rect">
            <a:avLst/>
          </a:prstGeom>
          <a:noFill/>
        </p:spPr>
        <p:txBody>
          <a:bodyPr wrap="square" rtlCol="0">
            <a:spAutoFit/>
          </a:bodyPr>
          <a:lstStyle/>
          <a:p>
            <a:r>
              <a:rPr lang="en-GB" b="1" dirty="0"/>
              <a:t>8</a:t>
            </a:r>
            <a:r>
              <a:rPr lang="el-GR" b="1" baseline="30000" dirty="0"/>
              <a:t>η </a:t>
            </a:r>
            <a:r>
              <a:rPr lang="el-GR" b="1" dirty="0"/>
              <a:t>Φάση: Προσθέστε</a:t>
            </a:r>
            <a:r>
              <a:rPr lang="en-GB" b="1" dirty="0"/>
              <a:t> </a:t>
            </a:r>
            <a:r>
              <a:rPr lang="el-GR" b="1" dirty="0"/>
              <a:t>χειροποίητο σχέδιο!</a:t>
            </a:r>
            <a:r>
              <a:rPr lang="en-GB" b="1" dirty="0"/>
              <a:t> </a:t>
            </a:r>
            <a:br>
              <a:rPr lang="el-GR" b="1" dirty="0"/>
            </a:br>
            <a:br>
              <a:rPr lang="en-GB" b="1" dirty="0"/>
            </a:br>
            <a:r>
              <a:rPr lang="el-GR" dirty="0"/>
              <a:t>Είναι δυνατή η προσθήκη κειμένου ή ενός σχεδίου με το ποντίκι. Για να το κάνετε αυτό, πατήστε + και μετά Πένα (</a:t>
            </a:r>
            <a:r>
              <a:rPr lang="en-GB" dirty="0"/>
              <a:t>Pen)</a:t>
            </a:r>
            <a:r>
              <a:rPr lang="el-GR" dirty="0"/>
              <a:t>. Η γραμμή εργαλείων στην κορυφή σάς επιτρέπει να επιλέξετε το χρώμα γραμμής, το πάχος και τον τύπο του μολυβιού, να διαγράψετε, να βάψετε ένα μέρος της σελίδας αλλά και να προσθέσετε </a:t>
            </a:r>
            <a:r>
              <a:rPr lang="en-GB" dirty="0"/>
              <a:t>emoticon. </a:t>
            </a:r>
            <a:r>
              <a:rPr lang="el-GR" dirty="0"/>
              <a:t>Το σχήμα είναι ένα κινητό στρώμα. </a:t>
            </a:r>
            <a:endParaRPr lang="en-GB" dirty="0"/>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241002"/>
            <a:ext cx="2976744" cy="616998"/>
          </a:xfrm>
          <a:prstGeom prst="rect">
            <a:avLst/>
          </a:prstGeom>
        </p:spPr>
      </p:pic>
      <p:pic>
        <p:nvPicPr>
          <p:cNvPr id="9" name="Picture 8">
            <a:extLst>
              <a:ext uri="{FF2B5EF4-FFF2-40B4-BE49-F238E27FC236}">
                <a16:creationId xmlns:a16="http://schemas.microsoft.com/office/drawing/2014/main" id="{85107D05-C955-A63B-4C12-7ACEF2EE7090}"/>
              </a:ext>
            </a:extLst>
          </p:cNvPr>
          <p:cNvPicPr>
            <a:picLocks noChangeAspect="1"/>
          </p:cNvPicPr>
          <p:nvPr/>
        </p:nvPicPr>
        <p:blipFill>
          <a:blip r:embed="rId6"/>
          <a:stretch>
            <a:fillRect/>
          </a:stretch>
        </p:blipFill>
        <p:spPr>
          <a:xfrm>
            <a:off x="8551735" y="1802780"/>
            <a:ext cx="2773666" cy="3479433"/>
          </a:xfrm>
          <a:prstGeom prst="rect">
            <a:avLst/>
          </a:prstGeom>
        </p:spPr>
      </p:pic>
      <p:pic>
        <p:nvPicPr>
          <p:cNvPr id="12" name="Picture 11">
            <a:extLst>
              <a:ext uri="{FF2B5EF4-FFF2-40B4-BE49-F238E27FC236}">
                <a16:creationId xmlns:a16="http://schemas.microsoft.com/office/drawing/2014/main" id="{290A6C96-9DC9-7C9A-E484-D43D84C068E9}"/>
              </a:ext>
            </a:extLst>
          </p:cNvPr>
          <p:cNvPicPr>
            <a:picLocks noChangeAspect="1"/>
          </p:cNvPicPr>
          <p:nvPr/>
        </p:nvPicPr>
        <p:blipFill>
          <a:blip r:embed="rId7"/>
          <a:stretch>
            <a:fillRect/>
          </a:stretch>
        </p:blipFill>
        <p:spPr>
          <a:xfrm>
            <a:off x="6471821" y="1802780"/>
            <a:ext cx="2006674" cy="3471171"/>
          </a:xfrm>
          <a:prstGeom prst="rect">
            <a:avLst/>
          </a:prstGeom>
        </p:spPr>
      </p:pic>
    </p:spTree>
    <p:extLst>
      <p:ext uri="{BB962C8B-B14F-4D97-AF65-F5344CB8AC3E}">
        <p14:creationId xmlns:p14="http://schemas.microsoft.com/office/powerpoint/2010/main" val="197837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ED77CAD-D0A3-4C36-8DF1-B617387D4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246" y="981164"/>
            <a:ext cx="1663245" cy="1663245"/>
          </a:xfrm>
          <a:prstGeom prst="rect">
            <a:avLst/>
          </a:prstGeom>
        </p:spPr>
      </p:pic>
      <p:sp>
        <p:nvSpPr>
          <p:cNvPr id="7" name="Título 6">
            <a:extLst>
              <a:ext uri="{FF2B5EF4-FFF2-40B4-BE49-F238E27FC236}">
                <a16:creationId xmlns:a16="http://schemas.microsoft.com/office/drawing/2014/main" id="{6C022985-9E67-4862-A8FE-848087FC84B7}"/>
              </a:ext>
            </a:extLst>
          </p:cNvPr>
          <p:cNvSpPr>
            <a:spLocks noGrp="1"/>
          </p:cNvSpPr>
          <p:nvPr>
            <p:ph type="ctrTitle"/>
          </p:nvPr>
        </p:nvSpPr>
        <p:spPr>
          <a:xfrm>
            <a:off x="410815" y="2540828"/>
            <a:ext cx="11304105" cy="2387600"/>
          </a:xfrm>
        </p:spPr>
        <p:txBody>
          <a:bodyPr/>
          <a:lstStyle/>
          <a:p>
            <a:r>
              <a:rPr lang="el-GR" dirty="0"/>
              <a:t>Παρουσίαση Έργου</a:t>
            </a:r>
            <a:br>
              <a:rPr lang="en-GB" dirty="0"/>
            </a:br>
            <a:endParaRPr lang="en-GB" dirty="0"/>
          </a:p>
        </p:txBody>
      </p:sp>
    </p:spTree>
    <p:extLst>
      <p:ext uri="{BB962C8B-B14F-4D97-AF65-F5344CB8AC3E}">
        <p14:creationId xmlns:p14="http://schemas.microsoft.com/office/powerpoint/2010/main" val="2909432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355055" y="1435033"/>
            <a:ext cx="11665309" cy="4868113"/>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277884" y="417715"/>
            <a:ext cx="62428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540444" y="2006647"/>
            <a:ext cx="5168335" cy="3416320"/>
          </a:xfrm>
          <a:prstGeom prst="rect">
            <a:avLst/>
          </a:prstGeom>
          <a:noFill/>
        </p:spPr>
        <p:txBody>
          <a:bodyPr wrap="square" rtlCol="0">
            <a:spAutoFit/>
          </a:bodyPr>
          <a:lstStyle/>
          <a:p>
            <a:r>
              <a:rPr lang="en-GB" b="1" dirty="0"/>
              <a:t>9</a:t>
            </a:r>
            <a:r>
              <a:rPr lang="el-GR" b="1" baseline="30000" dirty="0"/>
              <a:t>η </a:t>
            </a:r>
            <a:r>
              <a:rPr lang="el-GR" b="1" dirty="0"/>
              <a:t>Φάση: Προσθέστε</a:t>
            </a:r>
            <a:r>
              <a:rPr lang="en-GB" b="1" dirty="0"/>
              <a:t> </a:t>
            </a:r>
            <a:r>
              <a:rPr lang="el-GR" b="1" dirty="0"/>
              <a:t>βίντεο από το </a:t>
            </a:r>
            <a:r>
              <a:rPr lang="en-GB" b="1" dirty="0"/>
              <a:t>YouTube! </a:t>
            </a:r>
            <a:br>
              <a:rPr lang="el-GR" b="1" dirty="0"/>
            </a:br>
            <a:br>
              <a:rPr lang="en-GB" b="1" dirty="0"/>
            </a:br>
            <a:r>
              <a:rPr lang="el-GR" dirty="0"/>
              <a:t>Για να προσθέσετε ένα βίντεο (εδώ από την πλατφόρμα διανομής </a:t>
            </a:r>
            <a:r>
              <a:rPr lang="en-GB" dirty="0"/>
              <a:t>YouTube</a:t>
            </a:r>
            <a:r>
              <a:rPr lang="el-GR" dirty="0"/>
              <a:t>) στη σελίδα σας, πρέπει να αντιγράψετε τον σύνδεσμο του </a:t>
            </a:r>
            <a:r>
              <a:rPr lang="en-GB" dirty="0"/>
              <a:t>&lt;</a:t>
            </a:r>
            <a:r>
              <a:rPr lang="en-GB" dirty="0" err="1"/>
              <a:t>iframe</a:t>
            </a:r>
            <a:r>
              <a:rPr lang="en-GB" dirty="0"/>
              <a:t>&gt; &lt;/</a:t>
            </a:r>
            <a:r>
              <a:rPr lang="en-GB" dirty="0" err="1"/>
              <a:t>iframe</a:t>
            </a:r>
            <a:r>
              <a:rPr lang="en-GB" dirty="0"/>
              <a:t>&gt;. </a:t>
            </a:r>
            <a:r>
              <a:rPr lang="el-GR" dirty="0"/>
              <a:t>Για να το κάνετε αυτό, όταν βρίσκεστε στη σελίδα </a:t>
            </a:r>
            <a:r>
              <a:rPr lang="en-GB" dirty="0"/>
              <a:t>YouTube</a:t>
            </a:r>
            <a:r>
              <a:rPr lang="el-GR" dirty="0"/>
              <a:t> του βίντεο, κάντε κλικ στο Κοινή χρήση </a:t>
            </a:r>
            <a:r>
              <a:rPr lang="el-GR" dirty="0">
                <a:sym typeface="Wingdings" panose="05000000000000000000" pitchFamily="2" charset="2"/>
              </a:rPr>
              <a:t> Ενσωμάτωση και, στη συνέχεια, αντιγράψτε τον σύνδεσμο ξεκινώντας από &lt;</a:t>
            </a:r>
            <a:r>
              <a:rPr lang="en-GB" dirty="0" err="1">
                <a:sym typeface="Wingdings" panose="05000000000000000000" pitchFamily="2" charset="2"/>
              </a:rPr>
              <a:t>iframe</a:t>
            </a:r>
            <a:r>
              <a:rPr lang="en-GB" dirty="0">
                <a:sym typeface="Wingdings" panose="05000000000000000000" pitchFamily="2" charset="2"/>
              </a:rPr>
              <a:t>…&gt;. </a:t>
            </a:r>
            <a:r>
              <a:rPr lang="el-GR" dirty="0">
                <a:sym typeface="Wingdings" panose="05000000000000000000" pitchFamily="2" charset="2"/>
              </a:rPr>
              <a:t>Στη συνέχεια επικολλήστε αυτόν τον σύνδεσμο στο </a:t>
            </a:r>
            <a:r>
              <a:rPr lang="en-GB" sz="1800" dirty="0">
                <a:solidFill>
                  <a:schemeClr val="tx1"/>
                </a:solidFill>
                <a:latin typeface="Arial" panose="020B0604020202020204" pitchFamily="34" charset="0"/>
                <a:cs typeface="Arial" panose="020B0604020202020204" pitchFamily="34" charset="0"/>
              </a:rPr>
              <a:t>Book Creator</a:t>
            </a:r>
            <a:r>
              <a:rPr lang="el-GR" dirty="0">
                <a:latin typeface="Arial" panose="020B0604020202020204" pitchFamily="34" charset="0"/>
                <a:cs typeface="Arial" panose="020B0604020202020204" pitchFamily="34" charset="0"/>
              </a:rPr>
              <a:t>, στο </a:t>
            </a:r>
            <a:r>
              <a:rPr lang="el-GR" dirty="0">
                <a:latin typeface="Arial" panose="020B0604020202020204" pitchFamily="34" charset="0"/>
                <a:cs typeface="Arial" panose="020B0604020202020204" pitchFamily="34" charset="0"/>
                <a:sym typeface="Wingdings" panose="05000000000000000000" pitchFamily="2" charset="2"/>
              </a:rPr>
              <a:t>+ </a:t>
            </a:r>
            <a:r>
              <a:rPr lang="en-GB" dirty="0">
                <a:latin typeface="Arial" panose="020B0604020202020204" pitchFamily="34" charset="0"/>
                <a:cs typeface="Arial" panose="020B0604020202020204" pitchFamily="34" charset="0"/>
                <a:sym typeface="Wingdings" panose="05000000000000000000" pitchFamily="2" charset="2"/>
              </a:rPr>
              <a:t> </a:t>
            </a:r>
            <a:r>
              <a:rPr lang="el-GR" dirty="0">
                <a:latin typeface="Arial" panose="020B0604020202020204" pitchFamily="34" charset="0"/>
                <a:cs typeface="Arial" panose="020B0604020202020204" pitchFamily="34" charset="0"/>
                <a:sym typeface="Wingdings" panose="05000000000000000000" pitchFamily="2" charset="2"/>
              </a:rPr>
              <a:t>Περισσότερα </a:t>
            </a:r>
            <a:r>
              <a:rPr lang="en-GB" dirty="0">
                <a:latin typeface="Arial" panose="020B0604020202020204" pitchFamily="34" charset="0"/>
                <a:cs typeface="Arial" panose="020B0604020202020204" pitchFamily="34" charset="0"/>
                <a:sym typeface="Wingdings" panose="05000000000000000000" pitchFamily="2" charset="2"/>
              </a:rPr>
              <a:t>(More) </a:t>
            </a:r>
            <a:r>
              <a:rPr lang="el-GR" dirty="0">
                <a:latin typeface="Arial" panose="020B0604020202020204" pitchFamily="34" charset="0"/>
                <a:cs typeface="Arial" panose="020B0604020202020204" pitchFamily="34" charset="0"/>
                <a:sym typeface="Wingdings" panose="05000000000000000000" pitchFamily="2" charset="2"/>
              </a:rPr>
              <a:t> Ενσωμάτωση (</a:t>
            </a:r>
            <a:r>
              <a:rPr lang="en-GB" dirty="0">
                <a:latin typeface="Arial" panose="020B0604020202020204" pitchFamily="34" charset="0"/>
                <a:cs typeface="Arial" panose="020B0604020202020204" pitchFamily="34" charset="0"/>
                <a:sym typeface="Wingdings" panose="05000000000000000000" pitchFamily="2" charset="2"/>
              </a:rPr>
              <a:t>Embed)</a:t>
            </a:r>
            <a:r>
              <a:rPr lang="el-GR" dirty="0">
                <a:latin typeface="Arial" panose="020B0604020202020204" pitchFamily="34" charset="0"/>
                <a:cs typeface="Arial" panose="020B0604020202020204" pitchFamily="34" charset="0"/>
                <a:sym typeface="Wingdings" panose="05000000000000000000" pitchFamily="2" charset="2"/>
              </a:rPr>
              <a:t>.</a:t>
            </a:r>
            <a:endParaRPr lang="en-GB" dirty="0"/>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403804"/>
            <a:ext cx="2191294" cy="454196"/>
          </a:xfrm>
          <a:prstGeom prst="rect">
            <a:avLst/>
          </a:prstGeom>
        </p:spPr>
      </p:pic>
      <p:pic>
        <p:nvPicPr>
          <p:cNvPr id="7" name="Picture 6">
            <a:extLst>
              <a:ext uri="{FF2B5EF4-FFF2-40B4-BE49-F238E27FC236}">
                <a16:creationId xmlns:a16="http://schemas.microsoft.com/office/drawing/2014/main" id="{439EEEE6-B5DE-3FD2-BBA0-BB622216E5B4}"/>
              </a:ext>
            </a:extLst>
          </p:cNvPr>
          <p:cNvPicPr>
            <a:picLocks noChangeAspect="1"/>
          </p:cNvPicPr>
          <p:nvPr/>
        </p:nvPicPr>
        <p:blipFill>
          <a:blip r:embed="rId6"/>
          <a:stretch>
            <a:fillRect/>
          </a:stretch>
        </p:blipFill>
        <p:spPr>
          <a:xfrm>
            <a:off x="5894168" y="1622954"/>
            <a:ext cx="2948993" cy="2252570"/>
          </a:xfrm>
          <a:prstGeom prst="rect">
            <a:avLst/>
          </a:prstGeom>
        </p:spPr>
      </p:pic>
      <p:pic>
        <p:nvPicPr>
          <p:cNvPr id="11" name="Picture 10">
            <a:extLst>
              <a:ext uri="{FF2B5EF4-FFF2-40B4-BE49-F238E27FC236}">
                <a16:creationId xmlns:a16="http://schemas.microsoft.com/office/drawing/2014/main" id="{E508A956-EA5B-36C5-18D3-389593A744BA}"/>
              </a:ext>
            </a:extLst>
          </p:cNvPr>
          <p:cNvPicPr>
            <a:picLocks noChangeAspect="1"/>
          </p:cNvPicPr>
          <p:nvPr/>
        </p:nvPicPr>
        <p:blipFill>
          <a:blip r:embed="rId7"/>
          <a:stretch>
            <a:fillRect/>
          </a:stretch>
        </p:blipFill>
        <p:spPr>
          <a:xfrm>
            <a:off x="9028551" y="1577201"/>
            <a:ext cx="2361292" cy="2298323"/>
          </a:xfrm>
          <a:prstGeom prst="rect">
            <a:avLst/>
          </a:prstGeom>
        </p:spPr>
      </p:pic>
      <p:pic>
        <p:nvPicPr>
          <p:cNvPr id="14" name="Picture 13">
            <a:extLst>
              <a:ext uri="{FF2B5EF4-FFF2-40B4-BE49-F238E27FC236}">
                <a16:creationId xmlns:a16="http://schemas.microsoft.com/office/drawing/2014/main" id="{D5119E59-D101-EAE4-41DD-FF9667E90F23}"/>
              </a:ext>
            </a:extLst>
          </p:cNvPr>
          <p:cNvPicPr>
            <a:picLocks noChangeAspect="1"/>
          </p:cNvPicPr>
          <p:nvPr/>
        </p:nvPicPr>
        <p:blipFill>
          <a:blip r:embed="rId8"/>
          <a:stretch>
            <a:fillRect/>
          </a:stretch>
        </p:blipFill>
        <p:spPr>
          <a:xfrm>
            <a:off x="7421681" y="3987106"/>
            <a:ext cx="2885780" cy="2173997"/>
          </a:xfrm>
          <a:prstGeom prst="rect">
            <a:avLst/>
          </a:prstGeom>
        </p:spPr>
      </p:pic>
    </p:spTree>
    <p:extLst>
      <p:ext uri="{BB962C8B-B14F-4D97-AF65-F5344CB8AC3E}">
        <p14:creationId xmlns:p14="http://schemas.microsoft.com/office/powerpoint/2010/main" val="2824946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369877" y="1328755"/>
            <a:ext cx="11665309" cy="4868113"/>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277884" y="208264"/>
            <a:ext cx="62428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859367" y="1530387"/>
            <a:ext cx="10681604" cy="1477328"/>
          </a:xfrm>
          <a:prstGeom prst="rect">
            <a:avLst/>
          </a:prstGeom>
          <a:noFill/>
        </p:spPr>
        <p:txBody>
          <a:bodyPr wrap="square" rtlCol="0">
            <a:spAutoFit/>
          </a:bodyPr>
          <a:lstStyle/>
          <a:p>
            <a:r>
              <a:rPr lang="en-GB" b="1" dirty="0"/>
              <a:t>10</a:t>
            </a:r>
            <a:r>
              <a:rPr lang="el-GR" b="1" baseline="30000" dirty="0"/>
              <a:t>η </a:t>
            </a:r>
            <a:r>
              <a:rPr lang="el-GR" b="1" dirty="0"/>
              <a:t>Φάση: Μετονομάστε το βιβλίο σας! </a:t>
            </a:r>
            <a:br>
              <a:rPr lang="en-GB" b="1" dirty="0"/>
            </a:br>
            <a:endParaRPr lang="el-GR" b="1" dirty="0"/>
          </a:p>
          <a:p>
            <a:r>
              <a:rPr lang="el-GR" dirty="0"/>
              <a:t>Εξατομικεύστε το βιβλίο σας επιλέγοντας έναν τίτλο και ένα συγγραφέα. Για να το κάνετε αυτό, πρέπει να είστε στην αρχική σελίδα του Δημιουργού βιβλίων στο </a:t>
            </a:r>
            <a:r>
              <a:rPr lang="en-GB" dirty="0"/>
              <a:t>Google Chrome. </a:t>
            </a:r>
            <a:r>
              <a:rPr lang="el-GR" dirty="0"/>
              <a:t>Κάντε κλικ στον τρέχοντα τίτλο και τον συγγραφέα για να τους αλλάξετε. Μπορείτε επίσης να διαγράψετε το βιβλίο σας εκεί. </a:t>
            </a:r>
            <a:endParaRPr lang="en-GB" dirty="0"/>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403804"/>
            <a:ext cx="2191294" cy="454196"/>
          </a:xfrm>
          <a:prstGeom prst="rect">
            <a:avLst/>
          </a:prstGeom>
        </p:spPr>
      </p:pic>
      <p:pic>
        <p:nvPicPr>
          <p:cNvPr id="9" name="Picture 8">
            <a:extLst>
              <a:ext uri="{FF2B5EF4-FFF2-40B4-BE49-F238E27FC236}">
                <a16:creationId xmlns:a16="http://schemas.microsoft.com/office/drawing/2014/main" id="{1B16FDF9-1083-48DA-5FB3-E65B5CE77569}"/>
              </a:ext>
            </a:extLst>
          </p:cNvPr>
          <p:cNvPicPr>
            <a:picLocks noChangeAspect="1"/>
          </p:cNvPicPr>
          <p:nvPr/>
        </p:nvPicPr>
        <p:blipFill>
          <a:blip r:embed="rId6"/>
          <a:stretch>
            <a:fillRect/>
          </a:stretch>
        </p:blipFill>
        <p:spPr>
          <a:xfrm>
            <a:off x="2998462" y="3099823"/>
            <a:ext cx="6403414" cy="3004936"/>
          </a:xfrm>
          <a:prstGeom prst="rect">
            <a:avLst/>
          </a:prstGeom>
        </p:spPr>
      </p:pic>
    </p:spTree>
    <p:extLst>
      <p:ext uri="{BB962C8B-B14F-4D97-AF65-F5344CB8AC3E}">
        <p14:creationId xmlns:p14="http://schemas.microsoft.com/office/powerpoint/2010/main" val="602248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C816ABD5-D3A1-473D-84DB-FC7026794CB2}"/>
              </a:ext>
            </a:extLst>
          </p:cNvPr>
          <p:cNvSpPr/>
          <p:nvPr/>
        </p:nvSpPr>
        <p:spPr>
          <a:xfrm>
            <a:off x="3277884" y="208264"/>
            <a:ext cx="62428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1140519" y="1250131"/>
            <a:ext cx="4026285" cy="369332"/>
          </a:xfrm>
          <a:prstGeom prst="rect">
            <a:avLst/>
          </a:prstGeom>
          <a:noFill/>
        </p:spPr>
        <p:txBody>
          <a:bodyPr wrap="square" rtlCol="0">
            <a:spAutoFit/>
          </a:bodyPr>
          <a:lstStyle/>
          <a:p>
            <a:r>
              <a:rPr lang="en-GB" b="1" dirty="0"/>
              <a:t>11</a:t>
            </a:r>
            <a:r>
              <a:rPr lang="el-GR" b="1" baseline="30000" dirty="0"/>
              <a:t>η </a:t>
            </a:r>
            <a:r>
              <a:rPr lang="el-GR" b="1" dirty="0"/>
              <a:t>Φάση: Διαβάστε το βιβλίο σας!</a:t>
            </a:r>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013" y="6403804"/>
            <a:ext cx="2191294" cy="454196"/>
          </a:xfrm>
          <a:prstGeom prst="rect">
            <a:avLst/>
          </a:prstGeom>
        </p:spPr>
      </p:pic>
      <p:pic>
        <p:nvPicPr>
          <p:cNvPr id="7" name="Video 2">
            <a:hlinkClick r:id="" action="ppaction://media"/>
            <a:extLst>
              <a:ext uri="{FF2B5EF4-FFF2-40B4-BE49-F238E27FC236}">
                <a16:creationId xmlns:a16="http://schemas.microsoft.com/office/drawing/2014/main" id="{E5F4D023-E77C-7C06-CBEC-B4998BD752A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50489" y="1793187"/>
            <a:ext cx="7887810" cy="4436893"/>
          </a:xfrm>
          <a:prstGeom prst="rect">
            <a:avLst/>
          </a:prstGeom>
        </p:spPr>
      </p:pic>
    </p:spTree>
    <p:extLst>
      <p:ext uri="{BB962C8B-B14F-4D97-AF65-F5344CB8AC3E}">
        <p14:creationId xmlns:p14="http://schemas.microsoft.com/office/powerpoint/2010/main" val="366131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8" y="1245320"/>
            <a:ext cx="10797152"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3304881" y="174813"/>
            <a:ext cx="62428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1229799" y="1736397"/>
            <a:ext cx="4748203" cy="1754326"/>
          </a:xfrm>
          <a:prstGeom prst="rect">
            <a:avLst/>
          </a:prstGeom>
          <a:noFill/>
        </p:spPr>
        <p:txBody>
          <a:bodyPr wrap="square" rtlCol="0">
            <a:spAutoFit/>
          </a:bodyPr>
          <a:lstStyle/>
          <a:p>
            <a:r>
              <a:rPr lang="el-GR" b="1" dirty="0"/>
              <a:t>12</a:t>
            </a:r>
            <a:r>
              <a:rPr lang="el-GR" b="1" baseline="30000" dirty="0"/>
              <a:t>η </a:t>
            </a:r>
            <a:r>
              <a:rPr lang="el-GR" b="1" dirty="0"/>
              <a:t>Φάση: Κοινοποίηση!</a:t>
            </a:r>
            <a:br>
              <a:rPr lang="en-GB" b="1" dirty="0"/>
            </a:br>
            <a:endParaRPr lang="el-GR" b="1" dirty="0"/>
          </a:p>
          <a:p>
            <a:r>
              <a:rPr lang="el-GR" dirty="0"/>
              <a:t>Πατήστε το κουμπί στη μέση κάτω από τον τίτλο και επιλέξτε αν θέλετε να κατεβάσετε το </a:t>
            </a:r>
            <a:r>
              <a:rPr lang="el-GR" dirty="0" err="1"/>
              <a:t>ηλ</a:t>
            </a:r>
            <a:r>
              <a:rPr lang="el-GR" dirty="0"/>
              <a:t>. βιβλίο, να το κοινοποιήσετε διαδικτυακά ή να το τυπώσετε.</a:t>
            </a:r>
            <a:endParaRPr lang="en-GB" dirty="0"/>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507332"/>
            <a:ext cx="1691819" cy="350668"/>
          </a:xfrm>
          <a:prstGeom prst="rect">
            <a:avLst/>
          </a:prstGeom>
        </p:spPr>
      </p:pic>
      <p:pic>
        <p:nvPicPr>
          <p:cNvPr id="9" name="Picture 8">
            <a:extLst>
              <a:ext uri="{FF2B5EF4-FFF2-40B4-BE49-F238E27FC236}">
                <a16:creationId xmlns:a16="http://schemas.microsoft.com/office/drawing/2014/main" id="{3EE79ECC-7B23-0069-1906-3E18232CD5D3}"/>
              </a:ext>
            </a:extLst>
          </p:cNvPr>
          <p:cNvPicPr>
            <a:picLocks noChangeAspect="1"/>
          </p:cNvPicPr>
          <p:nvPr/>
        </p:nvPicPr>
        <p:blipFill>
          <a:blip r:embed="rId6"/>
          <a:stretch>
            <a:fillRect/>
          </a:stretch>
        </p:blipFill>
        <p:spPr>
          <a:xfrm>
            <a:off x="6471821" y="1520894"/>
            <a:ext cx="4932783" cy="4528898"/>
          </a:xfrm>
          <a:prstGeom prst="rect">
            <a:avLst/>
          </a:prstGeom>
        </p:spPr>
      </p:pic>
      <p:pic>
        <p:nvPicPr>
          <p:cNvPr id="16" name="Picture 15">
            <a:extLst>
              <a:ext uri="{FF2B5EF4-FFF2-40B4-BE49-F238E27FC236}">
                <a16:creationId xmlns:a16="http://schemas.microsoft.com/office/drawing/2014/main" id="{695D6F1C-839E-FFD0-D5B8-380D537B4E01}"/>
              </a:ext>
            </a:extLst>
          </p:cNvPr>
          <p:cNvPicPr>
            <a:picLocks noChangeAspect="1"/>
          </p:cNvPicPr>
          <p:nvPr/>
        </p:nvPicPr>
        <p:blipFill>
          <a:blip r:embed="rId7"/>
          <a:stretch>
            <a:fillRect/>
          </a:stretch>
        </p:blipFill>
        <p:spPr>
          <a:xfrm>
            <a:off x="3492183" y="3196191"/>
            <a:ext cx="2603817" cy="2910410"/>
          </a:xfrm>
          <a:prstGeom prst="rect">
            <a:avLst/>
          </a:prstGeom>
        </p:spPr>
      </p:pic>
    </p:spTree>
    <p:extLst>
      <p:ext uri="{BB962C8B-B14F-4D97-AF65-F5344CB8AC3E}">
        <p14:creationId xmlns:p14="http://schemas.microsoft.com/office/powerpoint/2010/main" val="2564723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C816ABD5-D3A1-473D-84DB-FC7026794CB2}"/>
              </a:ext>
            </a:extLst>
          </p:cNvPr>
          <p:cNvSpPr/>
          <p:nvPr/>
        </p:nvSpPr>
        <p:spPr>
          <a:xfrm>
            <a:off x="3304881" y="174813"/>
            <a:ext cx="62428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Λογισμικό </a:t>
            </a:r>
            <a:r>
              <a:rPr lang="en-GB" sz="4000" dirty="0">
                <a:solidFill>
                  <a:schemeClr val="tx1"/>
                </a:solidFill>
                <a:latin typeface="Arial" panose="020B0604020202020204" pitchFamily="34" charset="0"/>
                <a:cs typeface="Arial" panose="020B0604020202020204" pitchFamily="34" charset="0"/>
              </a:rPr>
              <a:t>“Book Creator”</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4" name="CaixaDeTexto 3">
            <a:extLst>
              <a:ext uri="{FF2B5EF4-FFF2-40B4-BE49-F238E27FC236}">
                <a16:creationId xmlns:a16="http://schemas.microsoft.com/office/drawing/2014/main" id="{D956D7B6-FDD0-4183-BE4C-DC3F6BAB9018}"/>
              </a:ext>
            </a:extLst>
          </p:cNvPr>
          <p:cNvSpPr txBox="1"/>
          <p:nvPr/>
        </p:nvSpPr>
        <p:spPr>
          <a:xfrm>
            <a:off x="4530441" y="1224408"/>
            <a:ext cx="4748203" cy="400110"/>
          </a:xfrm>
          <a:prstGeom prst="rect">
            <a:avLst/>
          </a:prstGeom>
          <a:noFill/>
        </p:spPr>
        <p:txBody>
          <a:bodyPr wrap="square" rtlCol="0">
            <a:spAutoFit/>
          </a:bodyPr>
          <a:lstStyle/>
          <a:p>
            <a:r>
              <a:rPr lang="el-GR" sz="2000" b="1" dirty="0"/>
              <a:t>1</a:t>
            </a:r>
            <a:r>
              <a:rPr lang="en-GB" sz="2000" b="1" dirty="0"/>
              <a:t>3</a:t>
            </a:r>
            <a:r>
              <a:rPr lang="el-GR" sz="2000" b="1" baseline="30000" dirty="0"/>
              <a:t>η </a:t>
            </a:r>
            <a:r>
              <a:rPr lang="el-GR" sz="2000" b="1" dirty="0"/>
              <a:t>Φάση: Λήψη αρχείου </a:t>
            </a:r>
            <a:r>
              <a:rPr lang="en-GB" sz="2000" b="1" dirty="0" err="1"/>
              <a:t>epub</a:t>
            </a:r>
            <a:r>
              <a:rPr lang="en-GB" sz="2000" b="1" dirty="0"/>
              <a:t>!</a:t>
            </a:r>
            <a:endParaRPr lang="el-GR" sz="2000" b="1" dirty="0"/>
          </a:p>
        </p:txBody>
      </p:sp>
      <p:pic>
        <p:nvPicPr>
          <p:cNvPr id="3" name="Picture 2" descr="A picture containing text&#10;&#10;Description automatically generated">
            <a:extLst>
              <a:ext uri="{FF2B5EF4-FFF2-40B4-BE49-F238E27FC236}">
                <a16:creationId xmlns:a16="http://schemas.microsoft.com/office/drawing/2014/main" id="{4170AFD8-D952-4BDC-A33F-5BAF69194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13" y="6507332"/>
            <a:ext cx="1691819" cy="350668"/>
          </a:xfrm>
          <a:prstGeom prst="rect">
            <a:avLst/>
          </a:prstGeom>
        </p:spPr>
      </p:pic>
      <p:pic>
        <p:nvPicPr>
          <p:cNvPr id="14" name="Picture 13">
            <a:extLst>
              <a:ext uri="{FF2B5EF4-FFF2-40B4-BE49-F238E27FC236}">
                <a16:creationId xmlns:a16="http://schemas.microsoft.com/office/drawing/2014/main" id="{96AF23F5-C888-5504-3810-E246130E45AB}"/>
              </a:ext>
            </a:extLst>
          </p:cNvPr>
          <p:cNvPicPr>
            <a:picLocks noChangeAspect="1"/>
          </p:cNvPicPr>
          <p:nvPr/>
        </p:nvPicPr>
        <p:blipFill rotWithShape="1">
          <a:blip r:embed="rId6"/>
          <a:srcRect l="21146" r="2599"/>
          <a:stretch/>
        </p:blipFill>
        <p:spPr>
          <a:xfrm>
            <a:off x="1675469" y="1715661"/>
            <a:ext cx="9501627" cy="4738955"/>
          </a:xfrm>
          <a:prstGeom prst="rect">
            <a:avLst/>
          </a:prstGeom>
        </p:spPr>
      </p:pic>
    </p:spTree>
    <p:extLst>
      <p:ext uri="{BB962C8B-B14F-4D97-AF65-F5344CB8AC3E}">
        <p14:creationId xmlns:p14="http://schemas.microsoft.com/office/powerpoint/2010/main" val="4246866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23D0F-BD0A-4455-AD56-0B38054F6B23}"/>
              </a:ext>
            </a:extLst>
          </p:cNvPr>
          <p:cNvSpPr>
            <a:spLocks noGrp="1"/>
          </p:cNvSpPr>
          <p:nvPr>
            <p:ph type="ctrTitle"/>
          </p:nvPr>
        </p:nvSpPr>
        <p:spPr>
          <a:xfrm>
            <a:off x="1650592" y="2812250"/>
            <a:ext cx="9144000" cy="1233500"/>
          </a:xfrm>
        </p:spPr>
        <p:txBody>
          <a:bodyPr/>
          <a:lstStyle/>
          <a:p>
            <a:r>
              <a:rPr lang="el-GR" dirty="0">
                <a:solidFill>
                  <a:srgbClr val="002060"/>
                </a:solidFill>
              </a:rPr>
              <a:t>Ερωτήσεις;</a:t>
            </a:r>
            <a:endParaRPr lang="en-GB" dirty="0">
              <a:solidFill>
                <a:srgbClr val="002060"/>
              </a:solidFill>
            </a:endParaRPr>
          </a:p>
        </p:txBody>
      </p:sp>
      <p:pic>
        <p:nvPicPr>
          <p:cNvPr id="5" name="Imagem 4">
            <a:extLst>
              <a:ext uri="{FF2B5EF4-FFF2-40B4-BE49-F238E27FC236}">
                <a16:creationId xmlns:a16="http://schemas.microsoft.com/office/drawing/2014/main" id="{6ED77CAD-D0A3-4C36-8DF1-B617387D4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780" y="993462"/>
            <a:ext cx="1976439" cy="1976439"/>
          </a:xfrm>
          <a:prstGeom prst="rect">
            <a:avLst/>
          </a:prstGeom>
        </p:spPr>
      </p:pic>
    </p:spTree>
    <p:extLst>
      <p:ext uri="{BB962C8B-B14F-4D97-AF65-F5344CB8AC3E}">
        <p14:creationId xmlns:p14="http://schemas.microsoft.com/office/powerpoint/2010/main" val="4030883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23D0F-BD0A-4455-AD56-0B38054F6B23}"/>
              </a:ext>
            </a:extLst>
          </p:cNvPr>
          <p:cNvSpPr>
            <a:spLocks noGrp="1"/>
          </p:cNvSpPr>
          <p:nvPr>
            <p:ph type="ctrTitle"/>
          </p:nvPr>
        </p:nvSpPr>
        <p:spPr>
          <a:xfrm>
            <a:off x="3409869" y="1204562"/>
            <a:ext cx="5423206" cy="956106"/>
          </a:xfrm>
        </p:spPr>
        <p:txBody>
          <a:bodyPr>
            <a:normAutofit/>
          </a:bodyPr>
          <a:lstStyle/>
          <a:p>
            <a:r>
              <a:rPr lang="el-GR" sz="5400" dirty="0">
                <a:solidFill>
                  <a:srgbClr val="002060"/>
                </a:solidFill>
              </a:rPr>
              <a:t>Ευχαριστούμε</a:t>
            </a:r>
            <a:r>
              <a:rPr lang="en-GB" sz="5400" dirty="0">
                <a:solidFill>
                  <a:srgbClr val="002060"/>
                </a:solidFill>
              </a:rPr>
              <a:t>!</a:t>
            </a:r>
          </a:p>
        </p:txBody>
      </p:sp>
      <p:sp>
        <p:nvSpPr>
          <p:cNvPr id="3" name="Subtítulo 2">
            <a:extLst>
              <a:ext uri="{FF2B5EF4-FFF2-40B4-BE49-F238E27FC236}">
                <a16:creationId xmlns:a16="http://schemas.microsoft.com/office/drawing/2014/main" id="{64AF26AD-B2A9-4E30-B74E-86E351FF5163}"/>
              </a:ext>
            </a:extLst>
          </p:cNvPr>
          <p:cNvSpPr>
            <a:spLocks noGrp="1"/>
          </p:cNvSpPr>
          <p:nvPr>
            <p:ph type="subTitle" idx="1"/>
          </p:nvPr>
        </p:nvSpPr>
        <p:spPr>
          <a:xfrm>
            <a:off x="1572321" y="5130639"/>
            <a:ext cx="7032865" cy="692081"/>
          </a:xfrm>
        </p:spPr>
        <p:txBody>
          <a:bodyPr>
            <a:normAutofit/>
          </a:bodyPr>
          <a:lstStyle/>
          <a:p>
            <a:pPr algn="l">
              <a:lnSpc>
                <a:spcPct val="120000"/>
              </a:lnSpc>
            </a:pPr>
            <a:r>
              <a:rPr lang="el-GR" sz="1000" dirty="0"/>
              <a:t>Η υποστήριξη της Ευρωπαϊκής Επιτροπής για την παραγωγή της παρούσας δημοσίευσης δεν συνιστά έγκριση του περιεχομένου, το οποίο αντικατοπτρίζει τις απόψεις μόνο των συγγραφέων, και η Επιτροπή δεν μπορεί να θεωρηθεί υπεύθυνη για οποιαδήποτε χρήση των πληροφοριών που περιέχονται σε αυτήν.</a:t>
            </a:r>
            <a:endParaRPr lang="en-US" sz="300" dirty="0"/>
          </a:p>
        </p:txBody>
      </p:sp>
      <p:pic>
        <p:nvPicPr>
          <p:cNvPr id="5" name="Imagem 4">
            <a:extLst>
              <a:ext uri="{FF2B5EF4-FFF2-40B4-BE49-F238E27FC236}">
                <a16:creationId xmlns:a16="http://schemas.microsoft.com/office/drawing/2014/main" id="{6ED77CAD-D0A3-4C36-8DF1-B617387D4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00" y="1002174"/>
            <a:ext cx="1105053" cy="1105053"/>
          </a:xfrm>
          <a:prstGeom prst="rect">
            <a:avLst/>
          </a:prstGeom>
        </p:spPr>
      </p:pic>
      <p:pic>
        <p:nvPicPr>
          <p:cNvPr id="12" name="Imagem 11">
            <a:extLst>
              <a:ext uri="{FF2B5EF4-FFF2-40B4-BE49-F238E27FC236}">
                <a16:creationId xmlns:a16="http://schemas.microsoft.com/office/drawing/2014/main" id="{CF975079-4FC3-4EF1-9528-E2E77525B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497" y="2701367"/>
            <a:ext cx="1492975" cy="563496"/>
          </a:xfrm>
          <a:prstGeom prst="rect">
            <a:avLst/>
          </a:prstGeom>
        </p:spPr>
      </p:pic>
      <p:pic>
        <p:nvPicPr>
          <p:cNvPr id="13" name="Imagem 12">
            <a:extLst>
              <a:ext uri="{FF2B5EF4-FFF2-40B4-BE49-F238E27FC236}">
                <a16:creationId xmlns:a16="http://schemas.microsoft.com/office/drawing/2014/main" id="{EC182771-93C6-420C-8E40-F3076DF137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8150" y="2823135"/>
            <a:ext cx="897678" cy="351708"/>
          </a:xfrm>
          <a:prstGeom prst="rect">
            <a:avLst/>
          </a:prstGeom>
        </p:spPr>
      </p:pic>
      <p:pic>
        <p:nvPicPr>
          <p:cNvPr id="14" name="Imagem 13">
            <a:extLst>
              <a:ext uri="{FF2B5EF4-FFF2-40B4-BE49-F238E27FC236}">
                <a16:creationId xmlns:a16="http://schemas.microsoft.com/office/drawing/2014/main" id="{B0BBA7EE-05AD-44C6-9671-E5310681DE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8081" y="2422032"/>
            <a:ext cx="1652960" cy="1122167"/>
          </a:xfrm>
          <a:prstGeom prst="rect">
            <a:avLst/>
          </a:prstGeom>
        </p:spPr>
      </p:pic>
      <p:pic>
        <p:nvPicPr>
          <p:cNvPr id="15" name="Imagem 14">
            <a:extLst>
              <a:ext uri="{FF2B5EF4-FFF2-40B4-BE49-F238E27FC236}">
                <a16:creationId xmlns:a16="http://schemas.microsoft.com/office/drawing/2014/main" id="{DD811099-E58E-4EB0-B5E1-E7A0E3979A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7650" y="2342043"/>
            <a:ext cx="1282144" cy="1282144"/>
          </a:xfrm>
          <a:prstGeom prst="rect">
            <a:avLst/>
          </a:prstGeom>
        </p:spPr>
      </p:pic>
      <p:pic>
        <p:nvPicPr>
          <p:cNvPr id="16" name="Imagem 15">
            <a:extLst>
              <a:ext uri="{FF2B5EF4-FFF2-40B4-BE49-F238E27FC236}">
                <a16:creationId xmlns:a16="http://schemas.microsoft.com/office/drawing/2014/main" id="{E6C75457-314E-471B-BA5F-4B3BEE521B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823135"/>
            <a:ext cx="1961481" cy="335834"/>
          </a:xfrm>
          <a:prstGeom prst="rect">
            <a:avLst/>
          </a:prstGeom>
        </p:spPr>
      </p:pic>
      <p:pic>
        <p:nvPicPr>
          <p:cNvPr id="17" name="Picture 4" descr="https://poemeproject.eu/wp-content/uploads/2021/09/cropped-logo-dide-changed.png">
            <a:extLst>
              <a:ext uri="{FF2B5EF4-FFF2-40B4-BE49-F238E27FC236}">
                <a16:creationId xmlns:a16="http://schemas.microsoft.com/office/drawing/2014/main" id="{65036018-E830-415F-A5C0-8E362B3471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25431" y="2637135"/>
            <a:ext cx="1772667" cy="627728"/>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55334FB2-8D62-4C21-9119-59BA8DE4B1A1}"/>
              </a:ext>
            </a:extLst>
          </p:cNvPr>
          <p:cNvSpPr txBox="1"/>
          <p:nvPr/>
        </p:nvSpPr>
        <p:spPr>
          <a:xfrm>
            <a:off x="1524000" y="3472801"/>
            <a:ext cx="6528204" cy="1869743"/>
          </a:xfrm>
          <a:prstGeom prst="rect">
            <a:avLst/>
          </a:prstGeom>
          <a:noFill/>
        </p:spPr>
        <p:txBody>
          <a:bodyPr wrap="square" rtlCol="0">
            <a:spAutoFit/>
          </a:bodyPr>
          <a:lstStyle/>
          <a:p>
            <a:r>
              <a:rPr lang="el-GR" dirty="0"/>
              <a:t>Επισκεφθείτε την ιστοσελίδα του έργου </a:t>
            </a:r>
            <a:r>
              <a:rPr lang="en-GB" dirty="0"/>
              <a:t>POEME</a:t>
            </a:r>
            <a:r>
              <a:rPr lang="el-GR" dirty="0"/>
              <a:t>, καθώς και τα αντίστοιχα κοινωνικά δίκτυα</a:t>
            </a:r>
            <a:r>
              <a:rPr lang="en-GB" dirty="0"/>
              <a:t>:</a:t>
            </a:r>
          </a:p>
          <a:p>
            <a:pPr>
              <a:lnSpc>
                <a:spcPct val="150000"/>
              </a:lnSpc>
            </a:pPr>
            <a:endParaRPr lang="en-GB" sz="500" dirty="0"/>
          </a:p>
          <a:p>
            <a:pPr>
              <a:lnSpc>
                <a:spcPct val="150000"/>
              </a:lnSpc>
            </a:pPr>
            <a:r>
              <a:rPr lang="en-GB" dirty="0">
                <a:latin typeface="Segoe UI Symbol" panose="020B0502040204020203" pitchFamily="34" charset="0"/>
                <a:ea typeface="Segoe UI Symbol" panose="020B0502040204020203" pitchFamily="34" charset="0"/>
              </a:rPr>
              <a:t> </a:t>
            </a:r>
            <a:r>
              <a:rPr lang="en-GB" dirty="0">
                <a:latin typeface="Segoe UI Symbol" panose="020B0502040204020203" pitchFamily="34" charset="0"/>
                <a:ea typeface="Segoe UI Symbol" panose="020B0502040204020203" pitchFamily="34" charset="0"/>
                <a:hlinkClick r:id="rId11"/>
              </a:rPr>
              <a:t>www.poemeproject.eu</a:t>
            </a:r>
            <a:endParaRPr lang="en-GB" dirty="0">
              <a:latin typeface="Segoe UI Symbol" panose="020B0502040204020203" pitchFamily="34" charset="0"/>
              <a:ea typeface="Segoe UI Symbol" panose="020B0502040204020203" pitchFamily="34" charset="0"/>
            </a:endParaRPr>
          </a:p>
          <a:p>
            <a:pPr>
              <a:lnSpc>
                <a:spcPct val="150000"/>
              </a:lnSpc>
            </a:pPr>
            <a:r>
              <a:rPr lang="en-GB" dirty="0">
                <a:latin typeface="Segoe UI Symbol" panose="020B0502040204020203" pitchFamily="34" charset="0"/>
                <a:ea typeface="Segoe UI Symbol" panose="020B0502040204020203" pitchFamily="34" charset="0"/>
              </a:rPr>
              <a:t>      </a:t>
            </a:r>
            <a:r>
              <a:rPr lang="en-GB" dirty="0">
                <a:latin typeface="Segoe UI Symbol" panose="020B0502040204020203" pitchFamily="34" charset="0"/>
                <a:ea typeface="Segoe UI Symbol" panose="020B0502040204020203" pitchFamily="34" charset="0"/>
                <a:hlinkClick r:id="rId12"/>
              </a:rPr>
              <a:t>www.facebook.com/POEMEproject</a:t>
            </a:r>
            <a:r>
              <a:rPr lang="en-GB" dirty="0">
                <a:latin typeface="Segoe UI Symbol" panose="020B0502040204020203" pitchFamily="34" charset="0"/>
                <a:ea typeface="Segoe UI Symbol" panose="020B0502040204020203" pitchFamily="34" charset="0"/>
              </a:rPr>
              <a:t>  </a:t>
            </a:r>
          </a:p>
          <a:p>
            <a:endParaRPr lang="en-GB" dirty="0"/>
          </a:p>
        </p:txBody>
      </p:sp>
      <p:pic>
        <p:nvPicPr>
          <p:cNvPr id="23" name="Picture 8" descr="Facebook Logo PNG Vectors Free Download">
            <a:extLst>
              <a:ext uri="{FF2B5EF4-FFF2-40B4-BE49-F238E27FC236}">
                <a16:creationId xmlns:a16="http://schemas.microsoft.com/office/drawing/2014/main" id="{100B374B-255C-4FC5-864E-494030804C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72321" y="4642889"/>
            <a:ext cx="289063" cy="289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 application&#10;&#10;Description automatically generated">
            <a:extLst>
              <a:ext uri="{FF2B5EF4-FFF2-40B4-BE49-F238E27FC236}">
                <a16:creationId xmlns:a16="http://schemas.microsoft.com/office/drawing/2014/main" id="{3FD084AF-1274-2FD8-530E-7202462793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52204" y="3817288"/>
            <a:ext cx="3374460" cy="835344"/>
          </a:xfrm>
          <a:prstGeom prst="rect">
            <a:avLst/>
          </a:prstGeom>
        </p:spPr>
      </p:pic>
    </p:spTree>
    <p:extLst>
      <p:ext uri="{BB962C8B-B14F-4D97-AF65-F5344CB8AC3E}">
        <p14:creationId xmlns:p14="http://schemas.microsoft.com/office/powerpoint/2010/main" val="3200602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92C278BE-E772-4429-B7AB-745D72C5C93B}"/>
              </a:ext>
            </a:extLst>
          </p:cNvPr>
          <p:cNvSpPr/>
          <p:nvPr/>
        </p:nvSpPr>
        <p:spPr>
          <a:xfrm>
            <a:off x="1043054" y="271941"/>
            <a:ext cx="10663657" cy="114458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6000" dirty="0">
                <a:solidFill>
                  <a:srgbClr val="002060"/>
                </a:solidFill>
                <a:latin typeface="Arial" panose="020B0604020202020204" pitchFamily="34" charset="0"/>
                <a:cs typeface="Arial" panose="020B0604020202020204" pitchFamily="34" charset="0"/>
              </a:rPr>
              <a:t>Εταίροι</a:t>
            </a:r>
            <a:endParaRPr lang="en-GB" dirty="0">
              <a:solidFill>
                <a:srgbClr val="002060"/>
              </a:solidFill>
              <a:latin typeface="Arial" panose="020B0604020202020204" pitchFamily="34" charset="0"/>
              <a:cs typeface="Arial" panose="020B0604020202020204" pitchFamily="34" charset="0"/>
            </a:endParaRPr>
          </a:p>
        </p:txBody>
      </p:sp>
      <p:sp>
        <p:nvSpPr>
          <p:cNvPr id="24" name="Retângulo: Cantos Arredondados 23">
            <a:extLst>
              <a:ext uri="{FF2B5EF4-FFF2-40B4-BE49-F238E27FC236}">
                <a16:creationId xmlns:a16="http://schemas.microsoft.com/office/drawing/2014/main" id="{5102BAE2-4E3C-4024-B242-03B101A4D2E5}"/>
              </a:ext>
            </a:extLst>
          </p:cNvPr>
          <p:cNvSpPr/>
          <p:nvPr/>
        </p:nvSpPr>
        <p:spPr>
          <a:xfrm>
            <a:off x="985003" y="1509713"/>
            <a:ext cx="10823713" cy="4499780"/>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Imagem 25">
            <a:extLst>
              <a:ext uri="{FF2B5EF4-FFF2-40B4-BE49-F238E27FC236}">
                <a16:creationId xmlns:a16="http://schemas.microsoft.com/office/drawing/2014/main" id="{48566367-725A-4B6B-91C9-129903461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420" y="3889912"/>
            <a:ext cx="2647888" cy="999397"/>
          </a:xfrm>
          <a:prstGeom prst="rect">
            <a:avLst/>
          </a:prstGeom>
        </p:spPr>
      </p:pic>
      <p:pic>
        <p:nvPicPr>
          <p:cNvPr id="30" name="Imagem 29">
            <a:extLst>
              <a:ext uri="{FF2B5EF4-FFF2-40B4-BE49-F238E27FC236}">
                <a16:creationId xmlns:a16="http://schemas.microsoft.com/office/drawing/2014/main" id="{5B855DB1-23F5-4394-AE17-4B138228F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575" y="4058394"/>
            <a:ext cx="2081816" cy="815650"/>
          </a:xfrm>
          <a:prstGeom prst="rect">
            <a:avLst/>
          </a:prstGeom>
        </p:spPr>
      </p:pic>
      <p:pic>
        <p:nvPicPr>
          <p:cNvPr id="32" name="Imagem 31">
            <a:extLst>
              <a:ext uri="{FF2B5EF4-FFF2-40B4-BE49-F238E27FC236}">
                <a16:creationId xmlns:a16="http://schemas.microsoft.com/office/drawing/2014/main" id="{22E003C1-8443-4CB4-81FA-1FB843A3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9811" y="1521243"/>
            <a:ext cx="2705004" cy="1836381"/>
          </a:xfrm>
          <a:prstGeom prst="rect">
            <a:avLst/>
          </a:prstGeom>
        </p:spPr>
      </p:pic>
      <p:pic>
        <p:nvPicPr>
          <p:cNvPr id="36" name="Imagem 35">
            <a:extLst>
              <a:ext uri="{FF2B5EF4-FFF2-40B4-BE49-F238E27FC236}">
                <a16:creationId xmlns:a16="http://schemas.microsoft.com/office/drawing/2014/main" id="{C355641E-A772-4B4C-9788-B2F4C49940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0061" y="1825625"/>
            <a:ext cx="1469887" cy="1469887"/>
          </a:xfrm>
          <a:prstGeom prst="rect">
            <a:avLst/>
          </a:prstGeom>
        </p:spPr>
      </p:pic>
      <p:pic>
        <p:nvPicPr>
          <p:cNvPr id="38" name="Imagem 37">
            <a:extLst>
              <a:ext uri="{FF2B5EF4-FFF2-40B4-BE49-F238E27FC236}">
                <a16:creationId xmlns:a16="http://schemas.microsoft.com/office/drawing/2014/main" id="{FA361DF2-2A58-4E73-8897-5FD2E46673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3749" y="2176546"/>
            <a:ext cx="3059280" cy="523793"/>
          </a:xfrm>
          <a:prstGeom prst="rect">
            <a:avLst/>
          </a:prstGeom>
        </p:spPr>
      </p:pic>
      <p:pic>
        <p:nvPicPr>
          <p:cNvPr id="1028" name="Picture 4" descr="https://poemeproject.eu/wp-content/uploads/2021/09/cropped-logo-dide-changed.png">
            <a:extLst>
              <a:ext uri="{FF2B5EF4-FFF2-40B4-BE49-F238E27FC236}">
                <a16:creationId xmlns:a16="http://schemas.microsoft.com/office/drawing/2014/main" id="{B32941C2-27B5-451C-8F31-1EF7EA5119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575" y="4046690"/>
            <a:ext cx="2381250" cy="843236"/>
          </a:xfrm>
          <a:prstGeom prst="rect">
            <a:avLst/>
          </a:prstGeom>
          <a:noFill/>
          <a:extLst>
            <a:ext uri="{909E8E84-426E-40DD-AFC4-6F175D3DCCD1}">
              <a14:hiddenFill xmlns:a14="http://schemas.microsoft.com/office/drawing/2010/main">
                <a:solidFill>
                  <a:srgbClr val="FFFFFF"/>
                </a:solidFill>
              </a14:hiddenFill>
            </a:ext>
          </a:extLst>
        </p:spPr>
      </p:pic>
      <p:sp>
        <p:nvSpPr>
          <p:cNvPr id="41" name="CaixaDeTexto 40">
            <a:extLst>
              <a:ext uri="{FF2B5EF4-FFF2-40B4-BE49-F238E27FC236}">
                <a16:creationId xmlns:a16="http://schemas.microsoft.com/office/drawing/2014/main" id="{810DA3EB-778F-4E74-B85D-8187EE01255A}"/>
              </a:ext>
            </a:extLst>
          </p:cNvPr>
          <p:cNvSpPr txBox="1"/>
          <p:nvPr/>
        </p:nvSpPr>
        <p:spPr>
          <a:xfrm>
            <a:off x="1388675" y="3064679"/>
            <a:ext cx="3009428" cy="461665"/>
          </a:xfrm>
          <a:prstGeom prst="rect">
            <a:avLst/>
          </a:prstGeom>
          <a:noFill/>
        </p:spPr>
        <p:txBody>
          <a:bodyPr wrap="square" rtlCol="0">
            <a:spAutoFit/>
          </a:bodyPr>
          <a:lstStyle/>
          <a:p>
            <a:pPr algn="ctr"/>
            <a:r>
              <a:rPr lang="el-GR" sz="2400" dirty="0">
                <a:solidFill>
                  <a:srgbClr val="002060"/>
                </a:solidFill>
                <a:latin typeface="Arial" panose="020B0604020202020204" pitchFamily="34" charset="0"/>
                <a:cs typeface="Arial" panose="020B0604020202020204" pitchFamily="34" charset="0"/>
              </a:rPr>
              <a:t>Γαλλία</a:t>
            </a:r>
            <a:endParaRPr lang="en-GB" sz="2400" dirty="0">
              <a:solidFill>
                <a:srgbClr val="002060"/>
              </a:solidFill>
              <a:latin typeface="Arial" panose="020B0604020202020204" pitchFamily="34" charset="0"/>
              <a:cs typeface="Arial" panose="020B0604020202020204" pitchFamily="34" charset="0"/>
            </a:endParaRPr>
          </a:p>
        </p:txBody>
      </p:sp>
      <p:sp>
        <p:nvSpPr>
          <p:cNvPr id="44" name="CaixaDeTexto 43">
            <a:extLst>
              <a:ext uri="{FF2B5EF4-FFF2-40B4-BE49-F238E27FC236}">
                <a16:creationId xmlns:a16="http://schemas.microsoft.com/office/drawing/2014/main" id="{7031576D-3AF7-4806-946C-315D73BB669A}"/>
              </a:ext>
            </a:extLst>
          </p:cNvPr>
          <p:cNvSpPr txBox="1"/>
          <p:nvPr/>
        </p:nvSpPr>
        <p:spPr>
          <a:xfrm>
            <a:off x="4756601" y="3094691"/>
            <a:ext cx="3009428" cy="461665"/>
          </a:xfrm>
          <a:prstGeom prst="rect">
            <a:avLst/>
          </a:prstGeom>
          <a:noFill/>
        </p:spPr>
        <p:txBody>
          <a:bodyPr wrap="square" rtlCol="0">
            <a:spAutoFit/>
          </a:bodyPr>
          <a:lstStyle/>
          <a:p>
            <a:pPr algn="ctr"/>
            <a:r>
              <a:rPr lang="el-GR" sz="2400" dirty="0">
                <a:solidFill>
                  <a:srgbClr val="002060"/>
                </a:solidFill>
                <a:latin typeface="Arial" panose="020B0604020202020204" pitchFamily="34" charset="0"/>
                <a:cs typeface="Arial" panose="020B0604020202020204" pitchFamily="34" charset="0"/>
              </a:rPr>
              <a:t>Βέλγιο</a:t>
            </a:r>
            <a:endParaRPr lang="en-GB" sz="2400" dirty="0">
              <a:solidFill>
                <a:srgbClr val="002060"/>
              </a:solidFill>
              <a:latin typeface="Arial" panose="020B0604020202020204" pitchFamily="34" charset="0"/>
              <a:cs typeface="Arial" panose="020B0604020202020204" pitchFamily="34" charset="0"/>
            </a:endParaRPr>
          </a:p>
        </p:txBody>
      </p:sp>
      <p:sp>
        <p:nvSpPr>
          <p:cNvPr id="45" name="CaixaDeTexto 44">
            <a:extLst>
              <a:ext uri="{FF2B5EF4-FFF2-40B4-BE49-F238E27FC236}">
                <a16:creationId xmlns:a16="http://schemas.microsoft.com/office/drawing/2014/main" id="{4E99C918-91B0-403F-A26B-296C84E9A01A}"/>
              </a:ext>
            </a:extLst>
          </p:cNvPr>
          <p:cNvSpPr txBox="1"/>
          <p:nvPr/>
        </p:nvSpPr>
        <p:spPr>
          <a:xfrm>
            <a:off x="8242811" y="3086816"/>
            <a:ext cx="3009428" cy="461665"/>
          </a:xfrm>
          <a:prstGeom prst="rect">
            <a:avLst/>
          </a:prstGeom>
          <a:noFill/>
        </p:spPr>
        <p:txBody>
          <a:bodyPr wrap="square" rtlCol="0">
            <a:spAutoFit/>
          </a:bodyPr>
          <a:lstStyle/>
          <a:p>
            <a:pPr algn="ctr"/>
            <a:r>
              <a:rPr lang="el-GR" sz="2400" dirty="0">
                <a:solidFill>
                  <a:srgbClr val="002060"/>
                </a:solidFill>
                <a:latin typeface="Arial" panose="020B0604020202020204" pitchFamily="34" charset="0"/>
                <a:cs typeface="Arial" panose="020B0604020202020204" pitchFamily="34" charset="0"/>
              </a:rPr>
              <a:t>Πορτογαλία</a:t>
            </a:r>
            <a:endParaRPr lang="en-GB" sz="2400" dirty="0">
              <a:solidFill>
                <a:srgbClr val="002060"/>
              </a:solidFill>
              <a:latin typeface="Arial" panose="020B0604020202020204" pitchFamily="34" charset="0"/>
              <a:cs typeface="Arial" panose="020B0604020202020204" pitchFamily="34" charset="0"/>
            </a:endParaRPr>
          </a:p>
        </p:txBody>
      </p:sp>
      <p:sp>
        <p:nvSpPr>
          <p:cNvPr id="46" name="CaixaDeTexto 45">
            <a:extLst>
              <a:ext uri="{FF2B5EF4-FFF2-40B4-BE49-F238E27FC236}">
                <a16:creationId xmlns:a16="http://schemas.microsoft.com/office/drawing/2014/main" id="{3AB64AC1-F55C-4B58-B516-AC1207527974}"/>
              </a:ext>
            </a:extLst>
          </p:cNvPr>
          <p:cNvSpPr txBox="1"/>
          <p:nvPr/>
        </p:nvSpPr>
        <p:spPr>
          <a:xfrm>
            <a:off x="1388675" y="5043489"/>
            <a:ext cx="3009428" cy="461665"/>
          </a:xfrm>
          <a:prstGeom prst="rect">
            <a:avLst/>
          </a:prstGeom>
          <a:noFill/>
        </p:spPr>
        <p:txBody>
          <a:bodyPr wrap="square" rtlCol="0">
            <a:spAutoFit/>
          </a:bodyPr>
          <a:lstStyle/>
          <a:p>
            <a:pPr algn="ctr"/>
            <a:r>
              <a:rPr lang="el-GR" sz="2400" dirty="0">
                <a:latin typeface="Arial" panose="020B0604020202020204" pitchFamily="34" charset="0"/>
                <a:cs typeface="Arial" panose="020B0604020202020204" pitchFamily="34" charset="0"/>
              </a:rPr>
              <a:t>Ελλάδα</a:t>
            </a:r>
            <a:endParaRPr lang="en-GB" sz="2400" dirty="0">
              <a:latin typeface="Arial" panose="020B0604020202020204" pitchFamily="34" charset="0"/>
              <a:cs typeface="Arial" panose="020B0604020202020204" pitchFamily="34" charset="0"/>
            </a:endParaRPr>
          </a:p>
        </p:txBody>
      </p:sp>
      <p:sp>
        <p:nvSpPr>
          <p:cNvPr id="47" name="CaixaDeTexto 46">
            <a:extLst>
              <a:ext uri="{FF2B5EF4-FFF2-40B4-BE49-F238E27FC236}">
                <a16:creationId xmlns:a16="http://schemas.microsoft.com/office/drawing/2014/main" id="{C781364F-6C49-424B-BA25-6C39559D633E}"/>
              </a:ext>
            </a:extLst>
          </p:cNvPr>
          <p:cNvSpPr txBox="1"/>
          <p:nvPr/>
        </p:nvSpPr>
        <p:spPr>
          <a:xfrm>
            <a:off x="4870169" y="5011717"/>
            <a:ext cx="3009428" cy="461665"/>
          </a:xfrm>
          <a:prstGeom prst="rect">
            <a:avLst/>
          </a:prstGeom>
          <a:noFill/>
        </p:spPr>
        <p:txBody>
          <a:bodyPr wrap="square" rtlCol="0">
            <a:spAutoFit/>
          </a:bodyPr>
          <a:lstStyle/>
          <a:p>
            <a:pPr algn="ctr"/>
            <a:r>
              <a:rPr lang="el-GR" sz="2400" dirty="0">
                <a:latin typeface="Arial" panose="020B0604020202020204" pitchFamily="34" charset="0"/>
                <a:cs typeface="Arial" panose="020B0604020202020204" pitchFamily="34" charset="0"/>
              </a:rPr>
              <a:t>Κύπρος</a:t>
            </a:r>
            <a:endParaRPr lang="en-GB" sz="2400" dirty="0">
              <a:latin typeface="Arial" panose="020B0604020202020204" pitchFamily="34" charset="0"/>
              <a:cs typeface="Arial" panose="020B0604020202020204" pitchFamily="34" charset="0"/>
            </a:endParaRPr>
          </a:p>
        </p:txBody>
      </p:sp>
      <p:sp>
        <p:nvSpPr>
          <p:cNvPr id="48" name="CaixaDeTexto 47">
            <a:extLst>
              <a:ext uri="{FF2B5EF4-FFF2-40B4-BE49-F238E27FC236}">
                <a16:creationId xmlns:a16="http://schemas.microsoft.com/office/drawing/2014/main" id="{91FF9D06-171F-4FB2-9F34-E989E423808E}"/>
              </a:ext>
            </a:extLst>
          </p:cNvPr>
          <p:cNvSpPr txBox="1"/>
          <p:nvPr/>
        </p:nvSpPr>
        <p:spPr>
          <a:xfrm>
            <a:off x="8545850" y="5010222"/>
            <a:ext cx="3009428" cy="461665"/>
          </a:xfrm>
          <a:prstGeom prst="rect">
            <a:avLst/>
          </a:prstGeom>
          <a:noFill/>
        </p:spPr>
        <p:txBody>
          <a:bodyPr wrap="square" rtlCol="0">
            <a:spAutoFit/>
          </a:bodyPr>
          <a:lstStyle/>
          <a:p>
            <a:pPr algn="ctr"/>
            <a:r>
              <a:rPr lang="el-GR" sz="2400" dirty="0">
                <a:latin typeface="Arial" panose="020B0604020202020204" pitchFamily="34" charset="0"/>
                <a:cs typeface="Arial" panose="020B0604020202020204" pitchFamily="34" charset="0"/>
              </a:rPr>
              <a:t>Ελλάδα</a:t>
            </a:r>
            <a:endParaRPr lang="en-GB" sz="2400" dirty="0">
              <a:latin typeface="Arial" panose="020B0604020202020204" pitchFamily="34" charset="0"/>
              <a:cs typeface="Arial" panose="020B0604020202020204" pitchFamily="34" charset="0"/>
            </a:endParaRPr>
          </a:p>
        </p:txBody>
      </p:sp>
      <p:pic>
        <p:nvPicPr>
          <p:cNvPr id="50" name="Imagem 49">
            <a:extLst>
              <a:ext uri="{FF2B5EF4-FFF2-40B4-BE49-F238E27FC236}">
                <a16:creationId xmlns:a16="http://schemas.microsoft.com/office/drawing/2014/main" id="{C7AE83CA-52CF-4F2A-959A-006CDB8CE9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4875" y="6009493"/>
            <a:ext cx="805095" cy="80509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B65BB022-8E2D-BA34-76F0-A399C47F9B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9970" y="6142423"/>
            <a:ext cx="2624804" cy="544050"/>
          </a:xfrm>
          <a:prstGeom prst="rect">
            <a:avLst/>
          </a:prstGeom>
        </p:spPr>
      </p:pic>
    </p:spTree>
    <p:extLst>
      <p:ext uri="{BB962C8B-B14F-4D97-AF65-F5344CB8AC3E}">
        <p14:creationId xmlns:p14="http://schemas.microsoft.com/office/powerpoint/2010/main" val="2229482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228D5FC6-0E7F-4589-9A39-3249ED453CAC}"/>
              </a:ext>
            </a:extLst>
          </p:cNvPr>
          <p:cNvSpPr/>
          <p:nvPr/>
        </p:nvSpPr>
        <p:spPr>
          <a:xfrm>
            <a:off x="382711" y="1505031"/>
            <a:ext cx="6362037" cy="4480685"/>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400" dirty="0">
                <a:solidFill>
                  <a:srgbClr val="002060"/>
                </a:solidFill>
              </a:rPr>
              <a:t>Οι κύριοι στόχοι του Έργου</a:t>
            </a:r>
            <a:r>
              <a:rPr lang="en-US" sz="2400" dirty="0">
                <a:solidFill>
                  <a:srgbClr val="002060"/>
                </a:solidFill>
              </a:rPr>
              <a:t> POEME </a:t>
            </a:r>
            <a:r>
              <a:rPr lang="el-GR" sz="2400" dirty="0">
                <a:solidFill>
                  <a:srgbClr val="002060"/>
                </a:solidFill>
              </a:rPr>
              <a:t>είναι</a:t>
            </a:r>
            <a:r>
              <a:rPr lang="en-US" sz="2400" dirty="0">
                <a:solidFill>
                  <a:srgbClr val="002060"/>
                </a:solidFill>
              </a:rPr>
              <a:t>:</a:t>
            </a:r>
          </a:p>
          <a:p>
            <a:pPr marL="285750" indent="-285750">
              <a:lnSpc>
                <a:spcPct val="150000"/>
              </a:lnSpc>
              <a:buFont typeface="Arial" panose="020B0604020202020204" pitchFamily="34" charset="0"/>
              <a:buChar char="•"/>
            </a:pPr>
            <a:r>
              <a:rPr lang="el-GR" dirty="0">
                <a:solidFill>
                  <a:srgbClr val="002060"/>
                </a:solidFill>
              </a:rPr>
              <a:t>Ο εκμοντερνισμός της διδασκαλίας δεύτερης γλώσσας, τόσο σε περιεχόμενο</a:t>
            </a:r>
            <a:r>
              <a:rPr lang="en-US" dirty="0">
                <a:solidFill>
                  <a:srgbClr val="002060"/>
                </a:solidFill>
              </a:rPr>
              <a:t> (</a:t>
            </a:r>
            <a:r>
              <a:rPr lang="el-GR" dirty="0">
                <a:solidFill>
                  <a:srgbClr val="002060"/>
                </a:solidFill>
              </a:rPr>
              <a:t>Ευρωπαϊκή Πολιτιστική Κληρονομιά</a:t>
            </a:r>
            <a:r>
              <a:rPr lang="en-US" dirty="0">
                <a:solidFill>
                  <a:srgbClr val="002060"/>
                </a:solidFill>
              </a:rPr>
              <a:t>)</a:t>
            </a:r>
            <a:r>
              <a:rPr lang="el-GR" dirty="0">
                <a:solidFill>
                  <a:srgbClr val="002060"/>
                </a:solidFill>
              </a:rPr>
              <a:t>,</a:t>
            </a:r>
            <a:r>
              <a:rPr lang="en-US" dirty="0">
                <a:solidFill>
                  <a:srgbClr val="002060"/>
                </a:solidFill>
              </a:rPr>
              <a:t> </a:t>
            </a:r>
            <a:r>
              <a:rPr lang="el-GR" dirty="0">
                <a:solidFill>
                  <a:srgbClr val="002060"/>
                </a:solidFill>
              </a:rPr>
              <a:t>όσο και σε</a:t>
            </a:r>
            <a:r>
              <a:rPr lang="en-US" dirty="0">
                <a:solidFill>
                  <a:srgbClr val="002060"/>
                </a:solidFill>
              </a:rPr>
              <a:t> </a:t>
            </a:r>
            <a:r>
              <a:rPr lang="el-GR" dirty="0">
                <a:solidFill>
                  <a:srgbClr val="002060"/>
                </a:solidFill>
              </a:rPr>
              <a:t>μορφή</a:t>
            </a:r>
            <a:r>
              <a:rPr lang="en-US" dirty="0">
                <a:solidFill>
                  <a:srgbClr val="002060"/>
                </a:solidFill>
              </a:rPr>
              <a:t> (</a:t>
            </a:r>
            <a:r>
              <a:rPr lang="el-GR" dirty="0">
                <a:solidFill>
                  <a:srgbClr val="002060"/>
                </a:solidFill>
              </a:rPr>
              <a:t>χρήση ψηφιακών εργαλείων</a:t>
            </a:r>
            <a:r>
              <a:rPr lang="en-US" dirty="0">
                <a:solidFill>
                  <a:srgbClr val="002060"/>
                </a:solidFill>
              </a:rPr>
              <a:t>), </a:t>
            </a:r>
            <a:r>
              <a:rPr lang="el-GR" dirty="0">
                <a:solidFill>
                  <a:srgbClr val="002060"/>
                </a:solidFill>
              </a:rPr>
              <a:t>και η δημιουργία εκθέσεων μικτής μάθησης από τους μαθητές</a:t>
            </a:r>
            <a:endParaRPr lang="en-US" dirty="0">
              <a:solidFill>
                <a:srgbClr val="002060"/>
              </a:solidFill>
            </a:endParaRPr>
          </a:p>
          <a:p>
            <a:pPr marL="285750" indent="-285750">
              <a:lnSpc>
                <a:spcPct val="150000"/>
              </a:lnSpc>
              <a:buFont typeface="Arial" panose="020B0604020202020204" pitchFamily="34" charset="0"/>
              <a:buChar char="•"/>
            </a:pPr>
            <a:r>
              <a:rPr lang="el-GR" dirty="0">
                <a:solidFill>
                  <a:srgbClr val="002060"/>
                </a:solidFill>
              </a:rPr>
              <a:t>Η ενίσχυση των ψηφιακών και κοινωνικών δεξιοτήτων των εκπαιδευτικών και των μαθητών</a:t>
            </a:r>
            <a:endParaRPr lang="en-GB" sz="2800" dirty="0">
              <a:solidFill>
                <a:srgbClr val="002060"/>
              </a:solidFill>
            </a:endParaRPr>
          </a:p>
        </p:txBody>
      </p:sp>
      <p:sp>
        <p:nvSpPr>
          <p:cNvPr id="5" name="Retângulo: Cantos Arredondados 4">
            <a:extLst>
              <a:ext uri="{FF2B5EF4-FFF2-40B4-BE49-F238E27FC236}">
                <a16:creationId xmlns:a16="http://schemas.microsoft.com/office/drawing/2014/main" id="{F4CA7F53-38B2-4B31-8946-791E83016761}"/>
              </a:ext>
            </a:extLst>
          </p:cNvPr>
          <p:cNvSpPr/>
          <p:nvPr/>
        </p:nvSpPr>
        <p:spPr>
          <a:xfrm>
            <a:off x="1908313" y="351583"/>
            <a:ext cx="8825761" cy="949270"/>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rgbClr val="002060"/>
                </a:solidFill>
                <a:latin typeface="Arial" panose="020B0604020202020204" pitchFamily="34" charset="0"/>
                <a:cs typeface="Arial" panose="020B0604020202020204" pitchFamily="34" charset="0"/>
              </a:rPr>
              <a:t>Στόχοι Έργου</a:t>
            </a:r>
            <a:endParaRPr lang="en-GB" sz="4000" dirty="0">
              <a:solidFill>
                <a:srgbClr val="002060"/>
              </a:solidFill>
              <a:latin typeface="Arial" panose="020B0604020202020204" pitchFamily="34" charset="0"/>
              <a:cs typeface="Arial" panose="020B0604020202020204" pitchFamily="34" charset="0"/>
            </a:endParaRPr>
          </a:p>
        </p:txBody>
      </p:sp>
      <p:pic>
        <p:nvPicPr>
          <p:cNvPr id="7" name="Imagem 6">
            <a:extLst>
              <a:ext uri="{FF2B5EF4-FFF2-40B4-BE49-F238E27FC236}">
                <a16:creationId xmlns:a16="http://schemas.microsoft.com/office/drawing/2014/main" id="{1DF3B647-C2A3-4DC2-9907-64F2A8AC1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8636" y="5985716"/>
            <a:ext cx="792370" cy="792370"/>
          </a:xfrm>
          <a:prstGeom prst="rect">
            <a:avLst/>
          </a:prstGeom>
        </p:spPr>
      </p:pic>
      <p:sp>
        <p:nvSpPr>
          <p:cNvPr id="8" name="Retângulo: Cantos Arredondados 7">
            <a:extLst>
              <a:ext uri="{FF2B5EF4-FFF2-40B4-BE49-F238E27FC236}">
                <a16:creationId xmlns:a16="http://schemas.microsoft.com/office/drawing/2014/main" id="{333E6A64-F623-44BD-8DED-86756530FCCC}"/>
              </a:ext>
            </a:extLst>
          </p:cNvPr>
          <p:cNvSpPr/>
          <p:nvPr/>
        </p:nvSpPr>
        <p:spPr>
          <a:xfrm>
            <a:off x="7341685" y="1505031"/>
            <a:ext cx="4467603" cy="2535687"/>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dirty="0">
                <a:solidFill>
                  <a:srgbClr val="002060"/>
                </a:solidFill>
              </a:rPr>
              <a:t>Το έργο αυτό θα δημιουργήσει γλωσσικό και πολιτισμικό πλούτο, συμβάλλοντας παράλληλα στην ένταξη των μαθητών με μεταναστευτική βιογραφία στον πολιτισμό της χώρας υποδοχής.</a:t>
            </a:r>
            <a:endParaRPr lang="en-GB" dirty="0">
              <a:solidFill>
                <a:srgbClr val="002060"/>
              </a:solidFill>
            </a:endParaRPr>
          </a:p>
        </p:txBody>
      </p:sp>
      <p:sp>
        <p:nvSpPr>
          <p:cNvPr id="10" name="Retângulo: Cantos Arredondados 9">
            <a:extLst>
              <a:ext uri="{FF2B5EF4-FFF2-40B4-BE49-F238E27FC236}">
                <a16:creationId xmlns:a16="http://schemas.microsoft.com/office/drawing/2014/main" id="{08018B24-6DE6-47A8-BA32-4A656810EB27}"/>
              </a:ext>
            </a:extLst>
          </p:cNvPr>
          <p:cNvSpPr/>
          <p:nvPr/>
        </p:nvSpPr>
        <p:spPr>
          <a:xfrm>
            <a:off x="7341685" y="4134678"/>
            <a:ext cx="4467603" cy="1776045"/>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1600" dirty="0">
                <a:solidFill>
                  <a:srgbClr val="002060"/>
                </a:solidFill>
              </a:rPr>
              <a:t>Στόχος του έργου είναι η παροχή γλωσσικής υποστήριξης στους μαθητές, σε οποιαδήποτε από τις τέσσερις γλώσσες της κοινοπραξίας </a:t>
            </a:r>
          </a:p>
          <a:p>
            <a:pPr algn="ctr">
              <a:lnSpc>
                <a:spcPct val="150000"/>
              </a:lnSpc>
            </a:pPr>
            <a:r>
              <a:rPr lang="el-GR" sz="1600" dirty="0">
                <a:solidFill>
                  <a:srgbClr val="002060"/>
                </a:solidFill>
              </a:rPr>
              <a:t>(Αγγλικά, Γαλλικά, Πορτογαλικά, Ελληνικά).</a:t>
            </a:r>
            <a:endParaRPr lang="en-GB" sz="1600" dirty="0">
              <a:solidFill>
                <a:srgbClr val="002060"/>
              </a:solidFill>
            </a:endParaRPr>
          </a:p>
        </p:txBody>
      </p:sp>
      <p:pic>
        <p:nvPicPr>
          <p:cNvPr id="3" name="Picture 2" descr="Text&#10;&#10;Description automatically generated with medium confidence">
            <a:extLst>
              <a:ext uri="{FF2B5EF4-FFF2-40B4-BE49-F238E27FC236}">
                <a16:creationId xmlns:a16="http://schemas.microsoft.com/office/drawing/2014/main" id="{41B6DB84-6EAC-9501-2B72-B60720DE9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1006" y="6120132"/>
            <a:ext cx="2598733" cy="523537"/>
          </a:xfrm>
          <a:prstGeom prst="rect">
            <a:avLst/>
          </a:prstGeom>
        </p:spPr>
      </p:pic>
    </p:spTree>
    <p:extLst>
      <p:ext uri="{BB962C8B-B14F-4D97-AF65-F5344CB8AC3E}">
        <p14:creationId xmlns:p14="http://schemas.microsoft.com/office/powerpoint/2010/main" val="1085552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A8C05550-D18B-43F2-8E95-4E4EF46CE85B}"/>
              </a:ext>
            </a:extLst>
          </p:cNvPr>
          <p:cNvSpPr/>
          <p:nvPr/>
        </p:nvSpPr>
        <p:spPr>
          <a:xfrm>
            <a:off x="697423" y="1270861"/>
            <a:ext cx="10619477"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Marcador de Posição de Conteúdo 2">
            <a:extLst>
              <a:ext uri="{FF2B5EF4-FFF2-40B4-BE49-F238E27FC236}">
                <a16:creationId xmlns:a16="http://schemas.microsoft.com/office/drawing/2014/main" id="{554A2065-40B9-481E-AFCC-E38AA9B3D38A}"/>
              </a:ext>
            </a:extLst>
          </p:cNvPr>
          <p:cNvSpPr>
            <a:spLocks noGrp="1"/>
          </p:cNvSpPr>
          <p:nvPr>
            <p:ph idx="1"/>
          </p:nvPr>
        </p:nvSpPr>
        <p:spPr>
          <a:xfrm>
            <a:off x="5219090" y="1314479"/>
            <a:ext cx="2079332" cy="546514"/>
          </a:xfrm>
        </p:spPr>
        <p:txBody>
          <a:bodyPr/>
          <a:lstStyle/>
          <a:p>
            <a:pPr marL="0" indent="0" algn="ctr">
              <a:buNone/>
            </a:pPr>
            <a:r>
              <a:rPr lang="el-GR" dirty="0"/>
              <a:t>Εργαλείο 1</a:t>
            </a:r>
            <a:endParaRPr lang="en-GB" dirty="0"/>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199859" y="174813"/>
            <a:ext cx="88657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Εργαλεία </a:t>
            </a:r>
            <a:r>
              <a:rPr lang="en-GB" sz="4000" dirty="0">
                <a:solidFill>
                  <a:schemeClr val="tx1"/>
                </a:solidFill>
                <a:latin typeface="Arial" panose="020B0604020202020204" pitchFamily="34" charset="0"/>
                <a:cs typeface="Arial" panose="020B0604020202020204" pitchFamily="34" charset="0"/>
              </a:rPr>
              <a:t>POEME</a:t>
            </a: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10" name="CaixaDeTexto 9">
            <a:extLst>
              <a:ext uri="{FF2B5EF4-FFF2-40B4-BE49-F238E27FC236}">
                <a16:creationId xmlns:a16="http://schemas.microsoft.com/office/drawing/2014/main" id="{CDBD7226-FDF9-4EC7-BE60-8D811122D429}"/>
              </a:ext>
            </a:extLst>
          </p:cNvPr>
          <p:cNvSpPr txBox="1"/>
          <p:nvPr/>
        </p:nvSpPr>
        <p:spPr>
          <a:xfrm>
            <a:off x="886664" y="1777891"/>
            <a:ext cx="3497073" cy="369332"/>
          </a:xfrm>
          <a:prstGeom prst="rect">
            <a:avLst/>
          </a:prstGeom>
          <a:noFill/>
        </p:spPr>
        <p:txBody>
          <a:bodyPr wrap="square" rtlCol="0">
            <a:spAutoFit/>
          </a:bodyPr>
          <a:lstStyle/>
          <a:p>
            <a:pPr algn="ctr"/>
            <a:r>
              <a:rPr lang="el-GR" b="1" dirty="0"/>
              <a:t>Ηλεκτρονική Έκθεση</a:t>
            </a:r>
            <a:r>
              <a:rPr lang="en-GB" b="1" dirty="0"/>
              <a:t> POEME</a:t>
            </a:r>
          </a:p>
        </p:txBody>
      </p:sp>
      <p:sp>
        <p:nvSpPr>
          <p:cNvPr id="12" name="CaixaDeTexto 11">
            <a:extLst>
              <a:ext uri="{FF2B5EF4-FFF2-40B4-BE49-F238E27FC236}">
                <a16:creationId xmlns:a16="http://schemas.microsoft.com/office/drawing/2014/main" id="{D79E0B59-2A44-4597-904A-6C869900BED1}"/>
              </a:ext>
            </a:extLst>
          </p:cNvPr>
          <p:cNvSpPr txBox="1"/>
          <p:nvPr/>
        </p:nvSpPr>
        <p:spPr>
          <a:xfrm>
            <a:off x="875099" y="2171726"/>
            <a:ext cx="6616270" cy="3739998"/>
          </a:xfrm>
          <a:prstGeom prst="rect">
            <a:avLst/>
          </a:prstGeom>
          <a:noFill/>
        </p:spPr>
        <p:txBody>
          <a:bodyPr wrap="square" rtlCol="0">
            <a:spAutoFit/>
          </a:bodyPr>
          <a:lstStyle/>
          <a:p>
            <a:pPr>
              <a:lnSpc>
                <a:spcPct val="150000"/>
              </a:lnSpc>
            </a:pPr>
            <a:r>
              <a:rPr lang="el-GR" sz="1600" dirty="0"/>
              <a:t>Θέτει ένα θεωρητικό πλαίσιο για όλα τα αποτελέσματα του έργου, τονίζοντας:</a:t>
            </a:r>
          </a:p>
          <a:p>
            <a:pPr>
              <a:lnSpc>
                <a:spcPct val="150000"/>
              </a:lnSpc>
            </a:pPr>
            <a:endParaRPr lang="el-GR" sz="1600" dirty="0"/>
          </a:p>
          <a:p>
            <a:pPr marL="285750" indent="-285750">
              <a:lnSpc>
                <a:spcPct val="150000"/>
              </a:lnSpc>
              <a:buFont typeface="Arial" panose="020B0604020202020204" pitchFamily="34" charset="0"/>
              <a:buChar char="•"/>
            </a:pPr>
            <a:r>
              <a:rPr lang="el-GR" sz="1600" dirty="0"/>
              <a:t>Την αξία των μη τυπικών μεθόδων διδασκαλίας</a:t>
            </a:r>
          </a:p>
          <a:p>
            <a:pPr marL="285750" indent="-285750">
              <a:lnSpc>
                <a:spcPct val="150000"/>
              </a:lnSpc>
              <a:buFont typeface="Arial" panose="020B0604020202020204" pitchFamily="34" charset="0"/>
              <a:buChar char="•"/>
            </a:pPr>
            <a:r>
              <a:rPr lang="el-GR" sz="1600" dirty="0"/>
              <a:t>Τις δυνατότητες που προσφέρει η χρήση ηλεκτρονικών φύλλων εργασίας και ηλεκτρονικών βιβλίων στη διδασκαλία της δεύτερης γλώσσας</a:t>
            </a:r>
          </a:p>
          <a:p>
            <a:pPr marL="285750" indent="-285750">
              <a:lnSpc>
                <a:spcPct val="150000"/>
              </a:lnSpc>
              <a:buFont typeface="Arial" panose="020B0604020202020204" pitchFamily="34" charset="0"/>
              <a:buChar char="•"/>
            </a:pPr>
            <a:r>
              <a:rPr lang="el-GR" sz="1600" dirty="0"/>
              <a:t>Την αξία της ενσωμάτωσης στοιχείων της Ευρωπαϊκής πολιτιστικής κληρονομιάς και των εκθέσεων μικτής μάθησης ως παιδαγωγικά εργαλεία. </a:t>
            </a:r>
            <a:endParaRPr lang="en-GB" sz="1600" dirty="0"/>
          </a:p>
        </p:txBody>
      </p:sp>
      <p:pic>
        <p:nvPicPr>
          <p:cNvPr id="23" name="Imagem 22">
            <a:extLst>
              <a:ext uri="{FF2B5EF4-FFF2-40B4-BE49-F238E27FC236}">
                <a16:creationId xmlns:a16="http://schemas.microsoft.com/office/drawing/2014/main" id="{CE9F6DDC-DC04-42EF-A2E1-0636945EE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1355" y="1587736"/>
            <a:ext cx="2954965" cy="417984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0B003F8-301C-1C62-0799-C0AA2DE5D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099" y="6343042"/>
            <a:ext cx="2331497" cy="483256"/>
          </a:xfrm>
          <a:prstGeom prst="rect">
            <a:avLst/>
          </a:prstGeom>
        </p:spPr>
      </p:pic>
    </p:spTree>
    <p:extLst>
      <p:ext uri="{BB962C8B-B14F-4D97-AF65-F5344CB8AC3E}">
        <p14:creationId xmlns:p14="http://schemas.microsoft.com/office/powerpoint/2010/main" val="1150533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5EE1F6C2-3358-4129-B958-7A86B2379DD4}"/>
              </a:ext>
            </a:extLst>
          </p:cNvPr>
          <p:cNvSpPr/>
          <p:nvPr/>
        </p:nvSpPr>
        <p:spPr>
          <a:xfrm>
            <a:off x="875099" y="1270861"/>
            <a:ext cx="10797152"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199859" y="174813"/>
            <a:ext cx="88657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Εργαλεία </a:t>
            </a:r>
            <a:r>
              <a:rPr lang="en-GB" sz="4000" dirty="0">
                <a:solidFill>
                  <a:schemeClr val="accent1">
                    <a:lumMod val="50000"/>
                  </a:schemeClr>
                </a:solidFill>
                <a:latin typeface="+mj-lt"/>
              </a:rPr>
              <a:t>POEME</a:t>
            </a:r>
            <a:endParaRPr lang="en-GB" sz="4000" dirty="0">
              <a:solidFill>
                <a:schemeClr val="accent1">
                  <a:lumMod val="50000"/>
                </a:schemeClr>
              </a:solidFill>
              <a:latin typeface="+mj-lt"/>
              <a:cs typeface="Arial" panose="020B0604020202020204" pitchFamily="34" charset="0"/>
            </a:endParaRP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9" name="Marcador de Posição de Conteúdo 2">
            <a:extLst>
              <a:ext uri="{FF2B5EF4-FFF2-40B4-BE49-F238E27FC236}">
                <a16:creationId xmlns:a16="http://schemas.microsoft.com/office/drawing/2014/main" id="{A9A31DDC-C95E-4B7C-A2F3-5E042E8FE7EB}"/>
              </a:ext>
            </a:extLst>
          </p:cNvPr>
          <p:cNvSpPr txBox="1">
            <a:spLocks/>
          </p:cNvSpPr>
          <p:nvPr/>
        </p:nvSpPr>
        <p:spPr>
          <a:xfrm>
            <a:off x="5223243" y="1418274"/>
            <a:ext cx="2497275" cy="546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dirty="0"/>
              <a:t>Εργαλείο 2</a:t>
            </a:r>
            <a:endParaRPr lang="en-GB" dirty="0"/>
          </a:p>
          <a:p>
            <a:pPr marL="0" indent="0" algn="ctr">
              <a:buFont typeface="Arial" panose="020B0604020202020204" pitchFamily="34" charset="0"/>
              <a:buNone/>
            </a:pPr>
            <a:endParaRPr lang="en-GB" dirty="0"/>
          </a:p>
        </p:txBody>
      </p:sp>
      <p:sp>
        <p:nvSpPr>
          <p:cNvPr id="11" name="CaixaDeTexto 10">
            <a:extLst>
              <a:ext uri="{FF2B5EF4-FFF2-40B4-BE49-F238E27FC236}">
                <a16:creationId xmlns:a16="http://schemas.microsoft.com/office/drawing/2014/main" id="{5EFDF1C0-F32A-4EC7-AADD-8C75359D6EEB}"/>
              </a:ext>
            </a:extLst>
          </p:cNvPr>
          <p:cNvSpPr txBox="1"/>
          <p:nvPr/>
        </p:nvSpPr>
        <p:spPr>
          <a:xfrm>
            <a:off x="1319390" y="2036875"/>
            <a:ext cx="4384798" cy="369332"/>
          </a:xfrm>
          <a:prstGeom prst="rect">
            <a:avLst/>
          </a:prstGeom>
          <a:noFill/>
        </p:spPr>
        <p:txBody>
          <a:bodyPr wrap="square" rtlCol="0">
            <a:spAutoFit/>
          </a:bodyPr>
          <a:lstStyle/>
          <a:p>
            <a:pPr algn="ctr"/>
            <a:r>
              <a:rPr lang="el-GR" b="1" dirty="0"/>
              <a:t>Ηλεκτρονικά φύλλα εργασίας </a:t>
            </a:r>
            <a:r>
              <a:rPr lang="en-GB" b="1" dirty="0"/>
              <a:t>POEME</a:t>
            </a:r>
          </a:p>
        </p:txBody>
      </p:sp>
      <p:sp>
        <p:nvSpPr>
          <p:cNvPr id="13" name="CaixaDeTexto 12">
            <a:extLst>
              <a:ext uri="{FF2B5EF4-FFF2-40B4-BE49-F238E27FC236}">
                <a16:creationId xmlns:a16="http://schemas.microsoft.com/office/drawing/2014/main" id="{EAE95782-ACCE-49E1-A469-D58FE4FAF7F3}"/>
              </a:ext>
            </a:extLst>
          </p:cNvPr>
          <p:cNvSpPr txBox="1"/>
          <p:nvPr/>
        </p:nvSpPr>
        <p:spPr>
          <a:xfrm>
            <a:off x="1411810" y="2808624"/>
            <a:ext cx="5785944" cy="2308324"/>
          </a:xfrm>
          <a:prstGeom prst="rect">
            <a:avLst/>
          </a:prstGeom>
          <a:noFill/>
        </p:spPr>
        <p:txBody>
          <a:bodyPr wrap="square" rtlCol="0">
            <a:spAutoFit/>
          </a:bodyPr>
          <a:lstStyle/>
          <a:p>
            <a:r>
              <a:rPr lang="el-GR" dirty="0"/>
              <a:t>Κάθε εταίρος παρήγαγε 3 φύλλα εργασίας στα </a:t>
            </a:r>
            <a:r>
              <a:rPr lang="en-GB" dirty="0"/>
              <a:t>A</a:t>
            </a:r>
            <a:r>
              <a:rPr lang="el-GR" dirty="0" err="1"/>
              <a:t>γγλικά</a:t>
            </a:r>
            <a:r>
              <a:rPr lang="el-GR" dirty="0"/>
              <a:t>, συνολικά 18 φύλλα εργασίας, τα οποία μεταφράστηκαν στις γλώσσες της σύμπραξης. </a:t>
            </a:r>
          </a:p>
          <a:p>
            <a:endParaRPr lang="el-GR" dirty="0"/>
          </a:p>
          <a:p>
            <a:r>
              <a:rPr lang="el-GR" b="1" dirty="0"/>
              <a:t>Ομάδα στόχος: </a:t>
            </a:r>
            <a:r>
              <a:rPr lang="el-GR" dirty="0"/>
              <a:t>μαθητές από 12</a:t>
            </a:r>
            <a:r>
              <a:rPr lang="en-GB" dirty="0"/>
              <a:t>-</a:t>
            </a:r>
            <a:r>
              <a:rPr lang="el-GR" dirty="0"/>
              <a:t>18 ετών</a:t>
            </a:r>
          </a:p>
          <a:p>
            <a:endParaRPr lang="el-GR" dirty="0"/>
          </a:p>
          <a:p>
            <a:r>
              <a:rPr lang="el-GR" b="1" dirty="0"/>
              <a:t>Θέμα: </a:t>
            </a:r>
            <a:r>
              <a:rPr lang="el-GR" dirty="0"/>
              <a:t>Στοιχεία της υλικής, άυλης, φυσικής και ψηφιακής πολιτιστικής κληρονομιάς.</a:t>
            </a:r>
            <a:endParaRPr lang="en-GB" dirty="0"/>
          </a:p>
        </p:txBody>
      </p:sp>
      <p:pic>
        <p:nvPicPr>
          <p:cNvPr id="17" name="Imagem 16">
            <a:extLst>
              <a:ext uri="{FF2B5EF4-FFF2-40B4-BE49-F238E27FC236}">
                <a16:creationId xmlns:a16="http://schemas.microsoft.com/office/drawing/2014/main" id="{CE1C3D5B-01F1-48F8-9A7E-74DA96F5A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7607">
            <a:off x="7350865" y="2199481"/>
            <a:ext cx="2493744" cy="3526609"/>
          </a:xfrm>
          <a:prstGeom prst="rect">
            <a:avLst/>
          </a:prstGeom>
        </p:spPr>
      </p:pic>
      <p:pic>
        <p:nvPicPr>
          <p:cNvPr id="19" name="Imagem 18">
            <a:extLst>
              <a:ext uri="{FF2B5EF4-FFF2-40B4-BE49-F238E27FC236}">
                <a16:creationId xmlns:a16="http://schemas.microsoft.com/office/drawing/2014/main" id="{35288E48-079F-40DE-9389-9E492F152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8316">
            <a:off x="8759650" y="2204067"/>
            <a:ext cx="2411322" cy="34128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86EA479-AF0A-53D9-A59F-60F3E3A69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099" y="6290221"/>
            <a:ext cx="2636690" cy="546514"/>
          </a:xfrm>
          <a:prstGeom prst="rect">
            <a:avLst/>
          </a:prstGeom>
        </p:spPr>
      </p:pic>
    </p:spTree>
    <p:extLst>
      <p:ext uri="{BB962C8B-B14F-4D97-AF65-F5344CB8AC3E}">
        <p14:creationId xmlns:p14="http://schemas.microsoft.com/office/powerpoint/2010/main" val="3562025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A8C05550-D18B-43F2-8E95-4E4EF46CE85B}"/>
              </a:ext>
            </a:extLst>
          </p:cNvPr>
          <p:cNvSpPr/>
          <p:nvPr/>
        </p:nvSpPr>
        <p:spPr>
          <a:xfrm>
            <a:off x="726272" y="1270861"/>
            <a:ext cx="6119703"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Marcador de Posição de Conteúdo 2">
            <a:extLst>
              <a:ext uri="{FF2B5EF4-FFF2-40B4-BE49-F238E27FC236}">
                <a16:creationId xmlns:a16="http://schemas.microsoft.com/office/drawing/2014/main" id="{554A2065-40B9-481E-AFCC-E38AA9B3D38A}"/>
              </a:ext>
            </a:extLst>
          </p:cNvPr>
          <p:cNvSpPr>
            <a:spLocks noGrp="1"/>
          </p:cNvSpPr>
          <p:nvPr>
            <p:ph idx="1"/>
          </p:nvPr>
        </p:nvSpPr>
        <p:spPr>
          <a:xfrm>
            <a:off x="2807532" y="1402788"/>
            <a:ext cx="1928331" cy="546514"/>
          </a:xfrm>
        </p:spPr>
        <p:txBody>
          <a:bodyPr/>
          <a:lstStyle/>
          <a:p>
            <a:pPr marL="0" indent="0" algn="ctr">
              <a:buNone/>
            </a:pPr>
            <a:r>
              <a:rPr lang="el-GR" dirty="0">
                <a:solidFill>
                  <a:srgbClr val="002060"/>
                </a:solidFill>
              </a:rPr>
              <a:t>Εργαλείο 3</a:t>
            </a:r>
            <a:endParaRPr lang="en-GB" dirty="0">
              <a:solidFill>
                <a:srgbClr val="002060"/>
              </a:solidFill>
            </a:endParaRPr>
          </a:p>
        </p:txBody>
      </p:sp>
      <p:sp>
        <p:nvSpPr>
          <p:cNvPr id="5" name="Retângulo: Cantos Arredondados 4">
            <a:extLst>
              <a:ext uri="{FF2B5EF4-FFF2-40B4-BE49-F238E27FC236}">
                <a16:creationId xmlns:a16="http://schemas.microsoft.com/office/drawing/2014/main" id="{5EE1F6C2-3358-4129-B958-7A86B2379DD4}"/>
              </a:ext>
            </a:extLst>
          </p:cNvPr>
          <p:cNvSpPr/>
          <p:nvPr/>
        </p:nvSpPr>
        <p:spPr>
          <a:xfrm>
            <a:off x="7023651" y="1270861"/>
            <a:ext cx="4648599"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199859" y="174813"/>
            <a:ext cx="88657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Εργαλεία </a:t>
            </a:r>
            <a:r>
              <a:rPr lang="en-GB" sz="4000" dirty="0">
                <a:solidFill>
                  <a:schemeClr val="accent1">
                    <a:lumMod val="50000"/>
                  </a:schemeClr>
                </a:solidFill>
                <a:latin typeface="+mj-lt"/>
              </a:rPr>
              <a:t>POEME</a:t>
            </a:r>
            <a:endParaRPr lang="en-GB" sz="4000" dirty="0">
              <a:solidFill>
                <a:schemeClr val="accent1">
                  <a:lumMod val="50000"/>
                </a:schemeClr>
              </a:solidFill>
              <a:latin typeface="+mj-lt"/>
              <a:cs typeface="Arial" panose="020B0604020202020204" pitchFamily="34" charset="0"/>
            </a:endParaRP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9" name="Marcador de Posição de Conteúdo 2">
            <a:extLst>
              <a:ext uri="{FF2B5EF4-FFF2-40B4-BE49-F238E27FC236}">
                <a16:creationId xmlns:a16="http://schemas.microsoft.com/office/drawing/2014/main" id="{A9A31DDC-C95E-4B7C-A2F3-5E042E8FE7EB}"/>
              </a:ext>
            </a:extLst>
          </p:cNvPr>
          <p:cNvSpPr txBox="1">
            <a:spLocks/>
          </p:cNvSpPr>
          <p:nvPr/>
        </p:nvSpPr>
        <p:spPr>
          <a:xfrm>
            <a:off x="8303359" y="1398608"/>
            <a:ext cx="2187461" cy="546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dirty="0"/>
              <a:t>Εργαλείο </a:t>
            </a:r>
            <a:r>
              <a:rPr lang="en-GB" dirty="0"/>
              <a:t>4</a:t>
            </a:r>
          </a:p>
        </p:txBody>
      </p:sp>
      <p:sp>
        <p:nvSpPr>
          <p:cNvPr id="10" name="CaixaDeTexto 9">
            <a:extLst>
              <a:ext uri="{FF2B5EF4-FFF2-40B4-BE49-F238E27FC236}">
                <a16:creationId xmlns:a16="http://schemas.microsoft.com/office/drawing/2014/main" id="{01902D36-F867-4305-BB27-12E388DA9776}"/>
              </a:ext>
            </a:extLst>
          </p:cNvPr>
          <p:cNvSpPr txBox="1"/>
          <p:nvPr/>
        </p:nvSpPr>
        <p:spPr>
          <a:xfrm>
            <a:off x="2643946" y="1996568"/>
            <a:ext cx="2255502" cy="369332"/>
          </a:xfrm>
          <a:prstGeom prst="rect">
            <a:avLst/>
          </a:prstGeom>
          <a:noFill/>
        </p:spPr>
        <p:txBody>
          <a:bodyPr wrap="square" rtlCol="0">
            <a:spAutoFit/>
          </a:bodyPr>
          <a:lstStyle/>
          <a:p>
            <a:pPr algn="ctr"/>
            <a:r>
              <a:rPr lang="en-GB" b="1" dirty="0">
                <a:solidFill>
                  <a:srgbClr val="002060"/>
                </a:solidFill>
              </a:rPr>
              <a:t>POEME E-Books</a:t>
            </a:r>
          </a:p>
        </p:txBody>
      </p:sp>
      <p:sp>
        <p:nvSpPr>
          <p:cNvPr id="11" name="CaixaDeTexto 10">
            <a:extLst>
              <a:ext uri="{FF2B5EF4-FFF2-40B4-BE49-F238E27FC236}">
                <a16:creationId xmlns:a16="http://schemas.microsoft.com/office/drawing/2014/main" id="{1A65C6D1-2E81-4650-A923-E897DBD24451}"/>
              </a:ext>
            </a:extLst>
          </p:cNvPr>
          <p:cNvSpPr txBox="1"/>
          <p:nvPr/>
        </p:nvSpPr>
        <p:spPr>
          <a:xfrm>
            <a:off x="7219610" y="1945122"/>
            <a:ext cx="4256679" cy="646331"/>
          </a:xfrm>
          <a:prstGeom prst="rect">
            <a:avLst/>
          </a:prstGeom>
          <a:noFill/>
        </p:spPr>
        <p:txBody>
          <a:bodyPr wrap="square" rtlCol="0">
            <a:spAutoFit/>
          </a:bodyPr>
          <a:lstStyle/>
          <a:p>
            <a:pPr algn="ctr"/>
            <a:r>
              <a:rPr lang="el-GR" b="1" dirty="0"/>
              <a:t>Ηλεκτρονικός Οδηγός </a:t>
            </a:r>
            <a:r>
              <a:rPr lang="en-GB" b="1" dirty="0"/>
              <a:t>POEME </a:t>
            </a:r>
            <a:r>
              <a:rPr lang="el-GR" b="1" dirty="0"/>
              <a:t>για τις εκθέσεις</a:t>
            </a:r>
            <a:r>
              <a:rPr lang="en-GB" b="1" dirty="0"/>
              <a:t> POEME</a:t>
            </a:r>
          </a:p>
        </p:txBody>
      </p:sp>
      <p:sp>
        <p:nvSpPr>
          <p:cNvPr id="2" name="CaixaDeTexto 1">
            <a:extLst>
              <a:ext uri="{FF2B5EF4-FFF2-40B4-BE49-F238E27FC236}">
                <a16:creationId xmlns:a16="http://schemas.microsoft.com/office/drawing/2014/main" id="{A5FBD7F2-29FB-46D1-89D0-1878D6A6F787}"/>
              </a:ext>
            </a:extLst>
          </p:cNvPr>
          <p:cNvSpPr txBox="1"/>
          <p:nvPr/>
        </p:nvSpPr>
        <p:spPr>
          <a:xfrm>
            <a:off x="873256" y="2331524"/>
            <a:ext cx="5819091" cy="373999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l-GR" sz="1600" dirty="0">
                <a:solidFill>
                  <a:srgbClr val="002060"/>
                </a:solidFill>
              </a:rPr>
              <a:t>Δημιουργήθηκαν 10 ηλεκτρονικά βιβλία βασισμένα σε θέματα της Ευρωπαϊκής Πολιτιστικής Κληρονομιάς.</a:t>
            </a:r>
          </a:p>
          <a:p>
            <a:pPr marL="285750" indent="-285750">
              <a:lnSpc>
                <a:spcPct val="150000"/>
              </a:lnSpc>
              <a:buFont typeface="Arial" panose="020B0604020202020204" pitchFamily="34" charset="0"/>
              <a:buChar char="•"/>
            </a:pPr>
            <a:r>
              <a:rPr lang="el-GR" sz="1600" dirty="0">
                <a:solidFill>
                  <a:srgbClr val="002060"/>
                </a:solidFill>
              </a:rPr>
              <a:t>Κάθε βιβλίο παρουσιάζεται σε τρία επίπεδα δυσκολίας.</a:t>
            </a:r>
          </a:p>
          <a:p>
            <a:pPr marL="285750" indent="-285750">
              <a:lnSpc>
                <a:spcPct val="150000"/>
              </a:lnSpc>
              <a:buFont typeface="Arial" panose="020B0604020202020204" pitchFamily="34" charset="0"/>
              <a:buChar char="•"/>
            </a:pPr>
            <a:r>
              <a:rPr lang="el-GR" sz="1600" dirty="0">
                <a:solidFill>
                  <a:srgbClr val="002060"/>
                </a:solidFill>
              </a:rPr>
              <a:t>Τα βιβλία είναι οπτικά ελκυστικά και διαδραστικά, και περιέχουν φωνητικές περιγραφές των ιστοριών, καθώς και ορισμούς των δύσκολων λέξεων.</a:t>
            </a:r>
          </a:p>
          <a:p>
            <a:pPr marL="285750" indent="-285750">
              <a:lnSpc>
                <a:spcPct val="150000"/>
              </a:lnSpc>
              <a:buFont typeface="Arial" panose="020B0604020202020204" pitchFamily="34" charset="0"/>
              <a:buChar char="•"/>
            </a:pPr>
            <a:r>
              <a:rPr lang="en-GB" sz="1600" dirty="0">
                <a:solidFill>
                  <a:srgbClr val="002060"/>
                </a:solidFill>
              </a:rPr>
              <a:t>H </a:t>
            </a:r>
            <a:r>
              <a:rPr lang="el-GR" sz="1600" dirty="0">
                <a:solidFill>
                  <a:srgbClr val="002060"/>
                </a:solidFill>
              </a:rPr>
              <a:t>παρούσα δραστηριότητα περιλαμβάνει ένα διαδικτυακό σεμινάριο, του οποίου στόχος είναι να διδάξει τους εκπαιδευτικούς πώς να χρησιμοποιήσουν ένα λογισμικό για τη δημιουργία ηλεκτρονικών βιβλίων.</a:t>
            </a:r>
            <a:endParaRPr lang="en-GB" sz="1600" dirty="0">
              <a:solidFill>
                <a:srgbClr val="002060"/>
              </a:solidFill>
            </a:endParaRPr>
          </a:p>
        </p:txBody>
      </p:sp>
      <p:sp>
        <p:nvSpPr>
          <p:cNvPr id="12" name="CaixaDeTexto 11">
            <a:extLst>
              <a:ext uri="{FF2B5EF4-FFF2-40B4-BE49-F238E27FC236}">
                <a16:creationId xmlns:a16="http://schemas.microsoft.com/office/drawing/2014/main" id="{339A0098-D5BC-41AD-BDF0-D601318F6B76}"/>
              </a:ext>
            </a:extLst>
          </p:cNvPr>
          <p:cNvSpPr txBox="1"/>
          <p:nvPr/>
        </p:nvSpPr>
        <p:spPr>
          <a:xfrm>
            <a:off x="7328453" y="2600873"/>
            <a:ext cx="4137275" cy="3001334"/>
          </a:xfrm>
          <a:prstGeom prst="rect">
            <a:avLst/>
          </a:prstGeom>
          <a:noFill/>
        </p:spPr>
        <p:txBody>
          <a:bodyPr wrap="square" rtlCol="0">
            <a:spAutoFit/>
          </a:bodyPr>
          <a:lstStyle/>
          <a:p>
            <a:pPr>
              <a:lnSpc>
                <a:spcPct val="150000"/>
              </a:lnSpc>
            </a:pPr>
            <a:r>
              <a:rPr lang="el-GR" sz="1600" dirty="0" err="1">
                <a:solidFill>
                  <a:srgbClr val="002060"/>
                </a:solidFill>
                <a:sym typeface="Raleway"/>
              </a:rPr>
              <a:t>Διαδραστικό</a:t>
            </a:r>
            <a:r>
              <a:rPr lang="el-GR" sz="1600" dirty="0">
                <a:solidFill>
                  <a:srgbClr val="002060"/>
                </a:solidFill>
                <a:sym typeface="Raleway"/>
              </a:rPr>
              <a:t> παιδαγωγικό εργαλείο που θα βασίζεται στα προηγούμενα παραδοτέα, και θα καλεί τους μαθητές, με την καθοδήγηση των εκπαιδευτικών, να συνεργαστούν για την επιμέλεια μιας μικτής (ψηφιακής ή φυσικής) έκθεσης για την πολιτιστική κληρονομιά, προσφέροντάς  τους τα εργαλεία που χρειάζονται.</a:t>
            </a:r>
            <a:endParaRPr lang="en-GB" sz="1600" dirty="0"/>
          </a:p>
        </p:txBody>
      </p:sp>
      <p:pic>
        <p:nvPicPr>
          <p:cNvPr id="14" name="Picture 13" descr="A picture containing text&#10;&#10;Description automatically generated">
            <a:extLst>
              <a:ext uri="{FF2B5EF4-FFF2-40B4-BE49-F238E27FC236}">
                <a16:creationId xmlns:a16="http://schemas.microsoft.com/office/drawing/2014/main" id="{C4076EFF-B97C-970E-D77C-E18956510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422" y="6254268"/>
            <a:ext cx="2878013" cy="596533"/>
          </a:xfrm>
          <a:prstGeom prst="rect">
            <a:avLst/>
          </a:prstGeom>
        </p:spPr>
      </p:pic>
    </p:spTree>
    <p:extLst>
      <p:ext uri="{BB962C8B-B14F-4D97-AF65-F5344CB8AC3E}">
        <p14:creationId xmlns:p14="http://schemas.microsoft.com/office/powerpoint/2010/main" val="3822797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A8C05550-D18B-43F2-8E95-4E4EF46CE85B}"/>
              </a:ext>
            </a:extLst>
          </p:cNvPr>
          <p:cNvSpPr/>
          <p:nvPr/>
        </p:nvSpPr>
        <p:spPr>
          <a:xfrm>
            <a:off x="697424" y="1270861"/>
            <a:ext cx="10797152" cy="4959458"/>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Marcador de Posição de Conteúdo 2">
            <a:extLst>
              <a:ext uri="{FF2B5EF4-FFF2-40B4-BE49-F238E27FC236}">
                <a16:creationId xmlns:a16="http://schemas.microsoft.com/office/drawing/2014/main" id="{554A2065-40B9-481E-AFCC-E38AA9B3D38A}"/>
              </a:ext>
            </a:extLst>
          </p:cNvPr>
          <p:cNvSpPr>
            <a:spLocks noGrp="1"/>
          </p:cNvSpPr>
          <p:nvPr>
            <p:ph idx="1"/>
          </p:nvPr>
        </p:nvSpPr>
        <p:spPr>
          <a:xfrm>
            <a:off x="5034533" y="1301719"/>
            <a:ext cx="2322613" cy="546514"/>
          </a:xfrm>
        </p:spPr>
        <p:txBody>
          <a:bodyPr/>
          <a:lstStyle/>
          <a:p>
            <a:pPr marL="0" indent="0" algn="ctr">
              <a:buNone/>
            </a:pPr>
            <a:r>
              <a:rPr lang="el-GR" dirty="0">
                <a:solidFill>
                  <a:srgbClr val="002060"/>
                </a:solidFill>
              </a:rPr>
              <a:t>Εργαλείο </a:t>
            </a:r>
            <a:r>
              <a:rPr lang="en-GB" dirty="0">
                <a:solidFill>
                  <a:srgbClr val="002060"/>
                </a:solidFill>
              </a:rPr>
              <a:t>5</a:t>
            </a:r>
          </a:p>
        </p:txBody>
      </p:sp>
      <p:sp>
        <p:nvSpPr>
          <p:cNvPr id="6" name="Retângulo: Cantos Arredondados 5">
            <a:extLst>
              <a:ext uri="{FF2B5EF4-FFF2-40B4-BE49-F238E27FC236}">
                <a16:creationId xmlns:a16="http://schemas.microsoft.com/office/drawing/2014/main" id="{C816ABD5-D3A1-473D-84DB-FC7026794CB2}"/>
              </a:ext>
            </a:extLst>
          </p:cNvPr>
          <p:cNvSpPr/>
          <p:nvPr/>
        </p:nvSpPr>
        <p:spPr>
          <a:xfrm>
            <a:off x="2199859" y="174813"/>
            <a:ext cx="8865705" cy="905736"/>
          </a:xfrm>
          <a:prstGeom prst="roundRect">
            <a:avLst/>
          </a:prstGeom>
          <a:solidFill>
            <a:srgbClr val="DD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latin typeface="Arial" panose="020B0604020202020204" pitchFamily="34" charset="0"/>
                <a:cs typeface="Arial" panose="020B0604020202020204" pitchFamily="34" charset="0"/>
              </a:rPr>
              <a:t>Εργαλεία </a:t>
            </a:r>
            <a:r>
              <a:rPr lang="en-GB" sz="4000" dirty="0">
                <a:solidFill>
                  <a:schemeClr val="accent1">
                    <a:lumMod val="50000"/>
                  </a:schemeClr>
                </a:solidFill>
                <a:latin typeface="+mj-lt"/>
              </a:rPr>
              <a:t>POEME</a:t>
            </a:r>
            <a:endParaRPr lang="en-GB" sz="4000" dirty="0">
              <a:solidFill>
                <a:schemeClr val="accent1">
                  <a:lumMod val="50000"/>
                </a:schemeClr>
              </a:solidFill>
              <a:latin typeface="+mj-lt"/>
              <a:cs typeface="Arial" panose="020B0604020202020204" pitchFamily="34" charset="0"/>
            </a:endParaRPr>
          </a:p>
        </p:txBody>
      </p:sp>
      <p:pic>
        <p:nvPicPr>
          <p:cNvPr id="8" name="Imagem 7">
            <a:extLst>
              <a:ext uri="{FF2B5EF4-FFF2-40B4-BE49-F238E27FC236}">
                <a16:creationId xmlns:a16="http://schemas.microsoft.com/office/drawing/2014/main" id="{FF18D059-5E81-447F-88B3-B30C5D319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9" y="6058431"/>
            <a:ext cx="792370" cy="792370"/>
          </a:xfrm>
          <a:prstGeom prst="rect">
            <a:avLst/>
          </a:prstGeom>
        </p:spPr>
      </p:pic>
      <p:sp>
        <p:nvSpPr>
          <p:cNvPr id="10" name="CaixaDeTexto 9">
            <a:extLst>
              <a:ext uri="{FF2B5EF4-FFF2-40B4-BE49-F238E27FC236}">
                <a16:creationId xmlns:a16="http://schemas.microsoft.com/office/drawing/2014/main" id="{E33F3ECC-8ECA-4C9B-9851-DA32A71A9FC6}"/>
              </a:ext>
            </a:extLst>
          </p:cNvPr>
          <p:cNvSpPr txBox="1"/>
          <p:nvPr/>
        </p:nvSpPr>
        <p:spPr>
          <a:xfrm>
            <a:off x="988872" y="1657212"/>
            <a:ext cx="3958466" cy="369332"/>
          </a:xfrm>
          <a:prstGeom prst="rect">
            <a:avLst/>
          </a:prstGeom>
          <a:noFill/>
        </p:spPr>
        <p:txBody>
          <a:bodyPr wrap="square" rtlCol="0">
            <a:spAutoFit/>
          </a:bodyPr>
          <a:lstStyle/>
          <a:p>
            <a:pPr algn="ctr"/>
            <a:r>
              <a:rPr lang="el-GR" b="1" dirty="0">
                <a:solidFill>
                  <a:srgbClr val="002060"/>
                </a:solidFill>
              </a:rPr>
              <a:t>Εκθέσεις Μικτής Μάθησης</a:t>
            </a:r>
            <a:r>
              <a:rPr lang="en-GB" b="1" dirty="0">
                <a:solidFill>
                  <a:srgbClr val="002060"/>
                </a:solidFill>
              </a:rPr>
              <a:t> POEME</a:t>
            </a:r>
          </a:p>
        </p:txBody>
      </p:sp>
      <p:sp>
        <p:nvSpPr>
          <p:cNvPr id="2" name="CaixaDeTexto 1">
            <a:extLst>
              <a:ext uri="{FF2B5EF4-FFF2-40B4-BE49-F238E27FC236}">
                <a16:creationId xmlns:a16="http://schemas.microsoft.com/office/drawing/2014/main" id="{CF3495D9-2CE9-4947-87E5-F81D449E838F}"/>
              </a:ext>
            </a:extLst>
          </p:cNvPr>
          <p:cNvSpPr txBox="1"/>
          <p:nvPr/>
        </p:nvSpPr>
        <p:spPr>
          <a:xfrm>
            <a:off x="988872" y="2125905"/>
            <a:ext cx="7386502" cy="3539430"/>
          </a:xfrm>
          <a:prstGeom prst="rect">
            <a:avLst/>
          </a:prstGeom>
          <a:noFill/>
        </p:spPr>
        <p:txBody>
          <a:bodyPr wrap="square" rtlCol="0">
            <a:spAutoFit/>
          </a:bodyPr>
          <a:lstStyle/>
          <a:p>
            <a:r>
              <a:rPr lang="el-GR" sz="1400" dirty="0"/>
              <a:t>Οι μικτές εκθέσεις POEME (ψηφιακές ή φυσικές) για την πολιτιστική κληρονομιά θα θέσουν σε εφαρμογή τις δεξιότητες που αποκτήθηκαν στα προηγούμενα Παραδοτέα. </a:t>
            </a:r>
          </a:p>
          <a:p>
            <a:endParaRPr lang="el-GR" sz="1400" dirty="0"/>
          </a:p>
          <a:p>
            <a:r>
              <a:rPr lang="el-GR" sz="1400" dirty="0"/>
              <a:t>Οι μαθητές θα ενεργήσουν ως επιμελητές, σχεδιάζοντας και δημιουργώντας τις εκθέσεις. </a:t>
            </a:r>
          </a:p>
          <a:p>
            <a:endParaRPr lang="el-GR" sz="1400" dirty="0"/>
          </a:p>
          <a:p>
            <a:r>
              <a:rPr lang="el-GR" sz="1400" dirty="0"/>
              <a:t>Κάθε εταίρος θα είναι υπεύθυνος για τη δημιουργία μιας προσαρμοσμένης ψηφιακής ή φυσικής έκθεσης, ακολουθώντας κάθε ένα από τα μέρη που παρουσιάζονται στο διαδραστικό ηλεκτρονικό εγχειρίδιο (ΕΡΓΑΛΕΙΟ 4). </a:t>
            </a:r>
          </a:p>
          <a:p>
            <a:endParaRPr lang="el-GR" sz="1400" dirty="0"/>
          </a:p>
          <a:p>
            <a:r>
              <a:rPr lang="el-GR" sz="1400" dirty="0"/>
              <a:t>Οι εκθέσεις μικτής μάθησης θα δημιουργηθούν αρχικά στα Αγγλικά, και σε μεταγενέστερο στάδιο θα μεταφραστούν στα Γαλλικά, Ελληνικά και Πορτογαλικά.</a:t>
            </a:r>
          </a:p>
          <a:p>
            <a:endParaRPr lang="el-GR" sz="1400" dirty="0"/>
          </a:p>
          <a:p>
            <a:r>
              <a:rPr lang="el-GR" sz="1400" dirty="0"/>
              <a:t>Θα λειτουργούν ως έτοιμα δείγματα που θα μπορούν να προβληθούν και να εξερευνηθούν (στην περίπτωση των ψηφιακών εκθέσεων), καθώς και να μεταφορτωθούν και να εκτυπωθούν (στην περίπτωση των φυσικών εκθέσεων), μέσω της "Ψηφιακής Πινακοθήκης POEME".</a:t>
            </a:r>
          </a:p>
        </p:txBody>
      </p:sp>
      <p:pic>
        <p:nvPicPr>
          <p:cNvPr id="14" name="Imagem 13">
            <a:extLst>
              <a:ext uri="{FF2B5EF4-FFF2-40B4-BE49-F238E27FC236}">
                <a16:creationId xmlns:a16="http://schemas.microsoft.com/office/drawing/2014/main" id="{1D33C580-6F72-4A77-92F0-296D82670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4111" y="2125905"/>
            <a:ext cx="3638791" cy="3638791"/>
          </a:xfrm>
          <a:prstGeom prst="rect">
            <a:avLst/>
          </a:prstGeom>
        </p:spPr>
      </p:pic>
      <p:sp>
        <p:nvSpPr>
          <p:cNvPr id="15" name="CaixaDeTexto 14">
            <a:extLst>
              <a:ext uri="{FF2B5EF4-FFF2-40B4-BE49-F238E27FC236}">
                <a16:creationId xmlns:a16="http://schemas.microsoft.com/office/drawing/2014/main" id="{7B9D34DE-021D-47E9-98CD-6283CE9120E3}"/>
              </a:ext>
            </a:extLst>
          </p:cNvPr>
          <p:cNvSpPr txBox="1"/>
          <p:nvPr/>
        </p:nvSpPr>
        <p:spPr>
          <a:xfrm>
            <a:off x="9364048" y="5434503"/>
            <a:ext cx="1839080" cy="230832"/>
          </a:xfrm>
          <a:prstGeom prst="rect">
            <a:avLst/>
          </a:prstGeom>
          <a:noFill/>
        </p:spPr>
        <p:txBody>
          <a:bodyPr wrap="square" rtlCol="0">
            <a:spAutoFit/>
          </a:bodyPr>
          <a:lstStyle/>
          <a:p>
            <a:r>
              <a:rPr lang="el-GR" sz="900" dirty="0"/>
              <a:t>Πηγή της εικόνας</a:t>
            </a:r>
            <a:r>
              <a:rPr lang="en-GB" sz="900" dirty="0"/>
              <a:t>: freepik.com</a:t>
            </a:r>
          </a:p>
        </p:txBody>
      </p:sp>
      <p:pic>
        <p:nvPicPr>
          <p:cNvPr id="9" name="Picture 8" descr="A picture containing text&#10;&#10;Description automatically generated">
            <a:extLst>
              <a:ext uri="{FF2B5EF4-FFF2-40B4-BE49-F238E27FC236}">
                <a16:creationId xmlns:a16="http://schemas.microsoft.com/office/drawing/2014/main" id="{E5F5246A-443A-71B1-FD74-666223C08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099" y="6266803"/>
            <a:ext cx="2641512" cy="547513"/>
          </a:xfrm>
          <a:prstGeom prst="rect">
            <a:avLst/>
          </a:prstGeom>
        </p:spPr>
      </p:pic>
    </p:spTree>
    <p:extLst>
      <p:ext uri="{BB962C8B-B14F-4D97-AF65-F5344CB8AC3E}">
        <p14:creationId xmlns:p14="http://schemas.microsoft.com/office/powerpoint/2010/main" val="1026321244"/>
      </p:ext>
    </p:extLst>
  </p:cSld>
  <p:clrMapOvr>
    <a:masterClrMapping/>
  </p:clrMapOvr>
</p:sld>
</file>

<file path=ppt/theme/theme1.xml><?xml version="1.0" encoding="utf-8"?>
<a:theme xmlns:a="http://schemas.openxmlformats.org/drawingml/2006/main" name="Tema do Office">
  <a:themeElements>
    <a:clrScheme name="Personalizado 5">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1934</TotalTime>
  <Words>2120</Words>
  <Application>Microsoft Office PowerPoint</Application>
  <PresentationFormat>Widescreen</PresentationFormat>
  <Paragraphs>204</Paragraphs>
  <Slides>36</Slides>
  <Notes>36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Segoe UI Symbol</vt:lpstr>
      <vt:lpstr>Tema do Office</vt:lpstr>
      <vt:lpstr>PowerPoint Presentation</vt:lpstr>
      <vt:lpstr>PowerPoint Presentation</vt:lpstr>
      <vt:lpstr>Παρουσίαση Έργου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Δημιουργία E-book  Παιδαγωγικό Μέρος </vt:lpstr>
      <vt:lpstr>PowerPoint Presentation</vt:lpstr>
      <vt:lpstr>PowerPoint Presentation</vt:lpstr>
      <vt:lpstr>PowerPoint Presentation</vt:lpstr>
      <vt:lpstr>Δημιουργία E-book  Τεχνικό μέρος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Ερωτήσεις;</vt:lpstr>
      <vt:lpstr>Ευχαριστούμε!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Utilizador</dc:creator>
  <cp:lastModifiedBy>Louiza Kythreotou</cp:lastModifiedBy>
  <cp:revision>133</cp:revision>
  <dcterms:created xsi:type="dcterms:W3CDTF">2022-08-22T10:39:11Z</dcterms:created>
  <dcterms:modified xsi:type="dcterms:W3CDTF">2022-10-27T15:11:08Z</dcterms:modified>
</cp:coreProperties>
</file>