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2"/>
  </p:notesMasterIdLst>
  <p:sldIdLst>
    <p:sldId id="256" r:id="rId2"/>
    <p:sldId id="262" r:id="rId3"/>
    <p:sldId id="348" r:id="rId4"/>
    <p:sldId id="269" r:id="rId5"/>
    <p:sldId id="266" r:id="rId6"/>
    <p:sldId id="310" r:id="rId7"/>
    <p:sldId id="267" r:id="rId8"/>
    <p:sldId id="308" r:id="rId9"/>
    <p:sldId id="309" r:id="rId10"/>
    <p:sldId id="270" r:id="rId11"/>
    <p:sldId id="272" r:id="rId12"/>
    <p:sldId id="304" r:id="rId13"/>
    <p:sldId id="319" r:id="rId14"/>
    <p:sldId id="321" r:id="rId15"/>
    <p:sldId id="320" r:id="rId16"/>
    <p:sldId id="322" r:id="rId17"/>
    <p:sldId id="323" r:id="rId18"/>
    <p:sldId id="344" r:id="rId19"/>
    <p:sldId id="324" r:id="rId20"/>
    <p:sldId id="325" r:id="rId21"/>
    <p:sldId id="326" r:id="rId22"/>
    <p:sldId id="327" r:id="rId23"/>
    <p:sldId id="346" r:id="rId24"/>
    <p:sldId id="345" r:id="rId25"/>
    <p:sldId id="328" r:id="rId26"/>
    <p:sldId id="341" r:id="rId27"/>
    <p:sldId id="330" r:id="rId28"/>
    <p:sldId id="339" r:id="rId29"/>
    <p:sldId id="329" r:id="rId30"/>
    <p:sldId id="340" r:id="rId31"/>
    <p:sldId id="331" r:id="rId32"/>
    <p:sldId id="334" r:id="rId33"/>
    <p:sldId id="342" r:id="rId34"/>
    <p:sldId id="333" r:id="rId35"/>
    <p:sldId id="336" r:id="rId36"/>
    <p:sldId id="271" r:id="rId37"/>
    <p:sldId id="337" r:id="rId38"/>
    <p:sldId id="338" r:id="rId39"/>
    <p:sldId id="349" r:id="rId40"/>
    <p:sldId id="281" r:id="rId4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3DE77-E936-E605-CA73-12291086B317}" name="Team Logopsycom" initials="TL" userId="Team Logopsycom" providerId="None"/>
  <p188:author id="{DD9AA6D2-29F8-A006-2A8C-A946907F520A}" name="CIP Staff" initials="CS" userId="lS/vfpEB1yFxPfZBBSvGZXTkthIeeeognt17hrxwbrI=" providerId="None"/>
  <p188:author id="{831926D9-1BA8-283F-0B27-39D50CCD08AD}" name="Eva Gierczynska" initials="EG" userId="MnWcZI2jsB4c0DfOkZXPTIR0fIn030cLbVT/L1mysj4="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D9A"/>
    <a:srgbClr val="DD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3" autoAdjust="0"/>
    <p:restoredTop sz="94660"/>
  </p:normalViewPr>
  <p:slideViewPr>
    <p:cSldViewPr snapToGrid="0">
      <p:cViewPr varScale="1">
        <p:scale>
          <a:sx n="108" d="100"/>
          <a:sy n="108"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15BCC-8E11-40E1-9ADA-203B1CD6C294}" type="datetimeFigureOut">
              <a:rPr lang="en-BE" smtClean="0"/>
              <a:t>03/23/2023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54588-56DC-44AE-B5E3-343278A6FF97}" type="slidenum">
              <a:rPr lang="en-BE" smtClean="0"/>
              <a:t>‹#›</a:t>
            </a:fld>
            <a:endParaRPr lang="en-BE"/>
          </a:p>
        </p:txBody>
      </p:sp>
    </p:spTree>
    <p:extLst>
      <p:ext uri="{BB962C8B-B14F-4D97-AF65-F5344CB8AC3E}">
        <p14:creationId xmlns:p14="http://schemas.microsoft.com/office/powerpoint/2010/main" val="122483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5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79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79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29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63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66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38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18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692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887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23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Arial" panose="020B0604020202020204" pitchFamily="34" charset="0"/>
              </a:rPr>
              <a:t>The functionalities, as well as the interactive elements result in an e-book that is visually appealing and easy to use. </a:t>
            </a:r>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11</a:t>
            </a:fld>
            <a:endParaRPr lang="en-BE"/>
          </a:p>
        </p:txBody>
      </p:sp>
    </p:spTree>
    <p:extLst>
      <p:ext uri="{BB962C8B-B14F-4D97-AF65-F5344CB8AC3E}">
        <p14:creationId xmlns:p14="http://schemas.microsoft.com/office/powerpoint/2010/main" val="1174377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49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754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601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20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383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333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544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054588-56DC-44AE-B5E3-343278A6FF97}" type="slidenum">
              <a:rPr lang="en-BE" smtClean="0"/>
              <a:t>40</a:t>
            </a:fld>
            <a:endParaRPr lang="en-BE"/>
          </a:p>
        </p:txBody>
      </p:sp>
    </p:spTree>
    <p:extLst>
      <p:ext uri="{BB962C8B-B14F-4D97-AF65-F5344CB8AC3E}">
        <p14:creationId xmlns:p14="http://schemas.microsoft.com/office/powerpoint/2010/main" val="217426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C4054588-56DC-44AE-B5E3-343278A6FF97}" type="slidenum">
              <a:rPr lang="en-BE" smtClean="0"/>
              <a:t>12</a:t>
            </a:fld>
            <a:endParaRPr lang="en-BE"/>
          </a:p>
        </p:txBody>
      </p:sp>
    </p:spTree>
    <p:extLst>
      <p:ext uri="{BB962C8B-B14F-4D97-AF65-F5344CB8AC3E}">
        <p14:creationId xmlns:p14="http://schemas.microsoft.com/office/powerpoint/2010/main" val="148928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51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61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605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40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79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en-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886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9E56B-2683-49E7-93BB-A862461C196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a16="http://schemas.microsoft.com/office/drawing/2014/main" id="{D95CB8BB-BCF4-455E-B1EF-06B2E80D9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a16="http://schemas.microsoft.com/office/drawing/2014/main" id="{4EBDAC4E-2BB0-4534-9BF0-26B0660107D7}"/>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5" name="Marcador de Posição do Rodapé 4">
            <a:extLst>
              <a:ext uri="{FF2B5EF4-FFF2-40B4-BE49-F238E27FC236}">
                <a16:creationId xmlns:a16="http://schemas.microsoft.com/office/drawing/2014/main" id="{AEA1A64B-D55C-4C7B-A6DB-885702414983}"/>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42A081E2-C739-4AD7-988A-07362EE4513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10843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13A3E3-5084-4511-8E2B-6A0EDA3E1262}"/>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B1A65E8F-78B2-4615-A5EE-1CB965DFDEED}"/>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FF7AF967-858C-41E8-A33F-D438BA300F7C}"/>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5" name="Marcador de Posição do Rodapé 4">
            <a:extLst>
              <a:ext uri="{FF2B5EF4-FFF2-40B4-BE49-F238E27FC236}">
                <a16:creationId xmlns:a16="http://schemas.microsoft.com/office/drawing/2014/main" id="{99BBAD2E-ABBD-4D32-BE07-B5A774990BD7}"/>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556DDB0C-8F1D-4222-982C-0457439B3EC5}"/>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416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0ADA135-01ED-42FC-8FEE-9FA68C58138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a16="http://schemas.microsoft.com/office/drawing/2014/main" id="{DA4A2E5E-D690-4468-B1C2-A55A1EDA0F3D}"/>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9908DCA0-A225-4BA1-9BC3-491116E43979}"/>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5" name="Marcador de Posição do Rodapé 4">
            <a:extLst>
              <a:ext uri="{FF2B5EF4-FFF2-40B4-BE49-F238E27FC236}">
                <a16:creationId xmlns:a16="http://schemas.microsoft.com/office/drawing/2014/main" id="{4BEF1340-2E40-4982-B0C8-23B7D3945DA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006BD2F8-F950-4E13-BF01-B55DF336A5F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23103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22C89F-D59C-4D62-86BE-1E6F967677AC}"/>
              </a:ext>
            </a:extLst>
          </p:cNvPr>
          <p:cNvSpPr>
            <a:spLocks noGrp="1"/>
          </p:cNvSpPr>
          <p:nvPr>
            <p:ph type="title"/>
          </p:nvPr>
        </p:nvSpPr>
        <p:spPr/>
        <p:txBody>
          <a:bodyPr/>
          <a:lstStyle/>
          <a:p>
            <a:r>
              <a:rPr lang="pt-PT" dirty="0"/>
              <a:t>Clique para editar o estilo de título do Modelo Global</a:t>
            </a:r>
            <a:endParaRPr lang="en-GB" dirty="0"/>
          </a:p>
        </p:txBody>
      </p:sp>
      <p:sp>
        <p:nvSpPr>
          <p:cNvPr id="3" name="Marcador de Posição de Conteúdo 2">
            <a:extLst>
              <a:ext uri="{FF2B5EF4-FFF2-40B4-BE49-F238E27FC236}">
                <a16:creationId xmlns:a16="http://schemas.microsoft.com/office/drawing/2014/main" id="{56E53119-0329-40A7-BAD9-D17054FCA49D}"/>
              </a:ext>
            </a:extLst>
          </p:cNvPr>
          <p:cNvSpPr>
            <a:spLocks noGrp="1"/>
          </p:cNvSpPr>
          <p:nvPr>
            <p:ph idx="1"/>
          </p:nvPr>
        </p:nvSpPr>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GB" dirty="0"/>
          </a:p>
        </p:txBody>
      </p:sp>
      <p:sp>
        <p:nvSpPr>
          <p:cNvPr id="4" name="Marcador de Posição da Data 3">
            <a:extLst>
              <a:ext uri="{FF2B5EF4-FFF2-40B4-BE49-F238E27FC236}">
                <a16:creationId xmlns:a16="http://schemas.microsoft.com/office/drawing/2014/main" id="{6C73875A-2BE1-4019-88AD-507004555F0F}"/>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5" name="Marcador de Posição do Rodapé 4">
            <a:extLst>
              <a:ext uri="{FF2B5EF4-FFF2-40B4-BE49-F238E27FC236}">
                <a16:creationId xmlns:a16="http://schemas.microsoft.com/office/drawing/2014/main" id="{B3E29AD6-AF0C-496C-8DA3-8946FD10840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7FFF8FB2-27A1-4566-A063-AA4EC72DC8ED}"/>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06538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8056D-A70A-4FEB-9FA5-8E85B2CAA60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66793D8-62EC-4DE1-90C0-ACA548991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F09735AE-6857-4EA7-BC03-2D1CD1B727C2}"/>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5" name="Marcador de Posição do Rodapé 4">
            <a:extLst>
              <a:ext uri="{FF2B5EF4-FFF2-40B4-BE49-F238E27FC236}">
                <a16:creationId xmlns:a16="http://schemas.microsoft.com/office/drawing/2014/main" id="{0B8E5C93-3D54-4F21-BB48-E728727F46B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a16="http://schemas.microsoft.com/office/drawing/2014/main" id="{F0721BA9-B5F4-4453-BECF-5B32206E8EF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91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3B9C58-10B3-41C3-AC94-A58AABCC06B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675E5BEF-4006-4716-8143-A8FA7A3DA1B7}"/>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a16="http://schemas.microsoft.com/office/drawing/2014/main" id="{6D388C59-6AB6-4174-B273-5FB9C372A225}"/>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a16="http://schemas.microsoft.com/office/drawing/2014/main" id="{C46C4049-F2A2-4CF4-9676-7CBB912B10BE}"/>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6" name="Marcador de Posição do Rodapé 5">
            <a:extLst>
              <a:ext uri="{FF2B5EF4-FFF2-40B4-BE49-F238E27FC236}">
                <a16:creationId xmlns:a16="http://schemas.microsoft.com/office/drawing/2014/main" id="{ED061EBE-F4A4-4EA0-BC66-016E9BE16DFF}"/>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3F36AD6F-EF1F-423E-9119-B890C1BC711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0570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14469-05BC-4D8B-B0FE-E15420752D05}"/>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6AC3B20E-5525-48D4-8064-9AA31CFF1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37CEA245-47A5-4211-A1EA-7E0416FFC35C}"/>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a16="http://schemas.microsoft.com/office/drawing/2014/main" id="{A3298E56-913D-4B54-A4F4-FA73C155A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5970E9FF-76E8-4CED-BB54-C59829EDFC08}"/>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a16="http://schemas.microsoft.com/office/drawing/2014/main" id="{188556FF-A30F-43D7-84D0-68D13FD3FE7C}"/>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8" name="Marcador de Posição do Rodapé 7">
            <a:extLst>
              <a:ext uri="{FF2B5EF4-FFF2-40B4-BE49-F238E27FC236}">
                <a16:creationId xmlns:a16="http://schemas.microsoft.com/office/drawing/2014/main" id="{2959BF3D-4C4D-4C62-9418-6DE0AAC51D13}"/>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a16="http://schemas.microsoft.com/office/drawing/2014/main" id="{7C010A5D-D86A-4EC7-921A-945FF2231C2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9732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3F951-B002-49D5-8BDD-2A422EC3C71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a16="http://schemas.microsoft.com/office/drawing/2014/main" id="{477DCFFB-14BC-4EBC-AE41-A59939D4B19B}"/>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4" name="Marcador de Posição do Rodapé 3">
            <a:extLst>
              <a:ext uri="{FF2B5EF4-FFF2-40B4-BE49-F238E27FC236}">
                <a16:creationId xmlns:a16="http://schemas.microsoft.com/office/drawing/2014/main" id="{FDF344D9-87C3-4D2E-BC2E-5442A46C9DA6}"/>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a16="http://schemas.microsoft.com/office/drawing/2014/main" id="{7A19B719-2C06-4B02-AA11-14B64C594749}"/>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2459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3D656F02-F39A-48F6-90B4-5D6D9A56A139}"/>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3" name="Marcador de Posição do Rodapé 2">
            <a:extLst>
              <a:ext uri="{FF2B5EF4-FFF2-40B4-BE49-F238E27FC236}">
                <a16:creationId xmlns:a16="http://schemas.microsoft.com/office/drawing/2014/main" id="{5A9C968E-B737-44A4-9017-4293EE1C3653}"/>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a16="http://schemas.microsoft.com/office/drawing/2014/main" id="{B0EE7CF5-20D5-4CD1-B930-65818C7B2D90}"/>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52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D7B30-A655-4300-81D2-B44F0F51ABD0}"/>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a16="http://schemas.microsoft.com/office/drawing/2014/main" id="{38E03A88-CF30-4DA1-9589-0F2B1EFAA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a16="http://schemas.microsoft.com/office/drawing/2014/main" id="{5E5241A1-5B95-4E3F-84F9-FA5196F1B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3BA3D80-65D0-4294-A587-FBC7DFFC33D2}"/>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6" name="Marcador de Posição do Rodapé 5">
            <a:extLst>
              <a:ext uri="{FF2B5EF4-FFF2-40B4-BE49-F238E27FC236}">
                <a16:creationId xmlns:a16="http://schemas.microsoft.com/office/drawing/2014/main" id="{D83EF1F2-CDA6-4C24-BFAB-219A19E3A86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F28E262E-B608-40D8-A8EE-10D65969DE12}"/>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98549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C5E47-00E0-4F2E-B16C-F7D22B954D34}"/>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a16="http://schemas.microsoft.com/office/drawing/2014/main" id="{4AA4CC55-8892-4CD2-A361-5C5C6CE7F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a16="http://schemas.microsoft.com/office/drawing/2014/main" id="{44B0C7DF-0CAE-48B1-8E82-AB59BE5F1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3466663A-8D47-4538-9B2C-BF73C408A0F7}"/>
              </a:ext>
            </a:extLst>
          </p:cNvPr>
          <p:cNvSpPr>
            <a:spLocks noGrp="1"/>
          </p:cNvSpPr>
          <p:nvPr>
            <p:ph type="dt" sz="half" idx="10"/>
          </p:nvPr>
        </p:nvSpPr>
        <p:spPr/>
        <p:txBody>
          <a:bodyPr/>
          <a:lstStyle/>
          <a:p>
            <a:fld id="{08F86942-194F-40EA-9219-4931E9B8B45C}" type="datetimeFigureOut">
              <a:rPr lang="en-GB" smtClean="0"/>
              <a:t>23/03/2023</a:t>
            </a:fld>
            <a:endParaRPr lang="en-GB"/>
          </a:p>
        </p:txBody>
      </p:sp>
      <p:sp>
        <p:nvSpPr>
          <p:cNvPr id="6" name="Marcador de Posição do Rodapé 5">
            <a:extLst>
              <a:ext uri="{FF2B5EF4-FFF2-40B4-BE49-F238E27FC236}">
                <a16:creationId xmlns:a16="http://schemas.microsoft.com/office/drawing/2014/main" id="{C6A5DE98-A553-4A40-8742-742E7C5307B0}"/>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a16="http://schemas.microsoft.com/office/drawing/2014/main" id="{A1A1DA0E-A858-4CF5-B9BE-17642C03205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6833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0330FF49-A7B1-4CF7-80DB-8FA7CA9BF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a16="http://schemas.microsoft.com/office/drawing/2014/main" id="{3B1167AC-6D32-4CB4-95B0-531FAAA73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a16="http://schemas.microsoft.com/office/drawing/2014/main" id="{4C33BE8A-ED26-4215-BCD8-FDD50CF10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86942-194F-40EA-9219-4931E9B8B45C}" type="datetimeFigureOut">
              <a:rPr lang="en-GB" smtClean="0"/>
              <a:t>23/03/2023</a:t>
            </a:fld>
            <a:endParaRPr lang="en-GB"/>
          </a:p>
        </p:txBody>
      </p:sp>
      <p:sp>
        <p:nvSpPr>
          <p:cNvPr id="5" name="Marcador de Posição do Rodapé 4">
            <a:extLst>
              <a:ext uri="{FF2B5EF4-FFF2-40B4-BE49-F238E27FC236}">
                <a16:creationId xmlns:a16="http://schemas.microsoft.com/office/drawing/2014/main" id="{2366146A-C908-481C-BAD5-3847C3CF0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a16="http://schemas.microsoft.com/office/drawing/2014/main" id="{B45E0744-CCF0-4D6F-95A5-B57CBFF2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5957C-9A47-4E07-B319-4D963D9C05D1}" type="slidenum">
              <a:rPr lang="en-GB" smtClean="0"/>
              <a:t>‹#›</a:t>
            </a:fld>
            <a:endParaRPr lang="en-GB"/>
          </a:p>
        </p:txBody>
      </p:sp>
    </p:spTree>
    <p:extLst>
      <p:ext uri="{BB962C8B-B14F-4D97-AF65-F5344CB8AC3E}">
        <p14:creationId xmlns:p14="http://schemas.microsoft.com/office/powerpoint/2010/main" val="411740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oemeproject.eu/io5-samples-of-poeme-blended-learning-exhibitions/"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hyperlink" Target="https://poemeproject.eu/" TargetMode="External"/><Relationship Id="rId3" Type="http://schemas.openxmlformats.org/officeDocument/2006/relationships/image" Target="../media/image12.png"/><Relationship Id="rId7" Type="http://schemas.openxmlformats.org/officeDocument/2006/relationships/hyperlink" Target="https://www.canva.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bookcreator.com/" TargetMode="External"/><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www.facebook.com/POEMEproject" TargetMode="External"/><Relationship Id="rId3" Type="http://schemas.openxmlformats.org/officeDocument/2006/relationships/hyperlink" Target="mailto:louiza.k@citizensinpower.org" TargetMode="External"/><Relationship Id="rId7" Type="http://schemas.openxmlformats.org/officeDocument/2006/relationships/image" Target="../media/image7.png"/><Relationship Id="rId12" Type="http://schemas.openxmlformats.org/officeDocument/2006/relationships/hyperlink" Target="http://www.poemeproject.eu/"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poemeproject.eu/io4-interactive-e-guidebook-for-poeme-exhibitions/"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DFE1F0A-BB4B-4D0F-95AE-663A64BE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319" y="950851"/>
            <a:ext cx="7193360" cy="1978174"/>
          </a:xfrm>
          <a:prstGeom prst="rect">
            <a:avLst/>
          </a:prstGeom>
        </p:spPr>
      </p:pic>
      <p:pic>
        <p:nvPicPr>
          <p:cNvPr id="9" name="Imagem 8">
            <a:extLst>
              <a:ext uri="{FF2B5EF4-FFF2-40B4-BE49-F238E27FC236}">
                <a16:creationId xmlns:a16="http://schemas.microsoft.com/office/drawing/2014/main" id="{90395939-0003-4740-A064-CCB9699322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660" y="5112287"/>
            <a:ext cx="2604122" cy="567759"/>
          </a:xfrm>
          <a:prstGeom prst="rect">
            <a:avLst/>
          </a:prstGeom>
        </p:spPr>
      </p:pic>
      <p:sp>
        <p:nvSpPr>
          <p:cNvPr id="11" name="CaixaDeTexto 10">
            <a:extLst>
              <a:ext uri="{FF2B5EF4-FFF2-40B4-BE49-F238E27FC236}">
                <a16:creationId xmlns:a16="http://schemas.microsoft.com/office/drawing/2014/main" id="{768F6B4F-A874-4DF2-BC03-EA89A4710620}"/>
              </a:ext>
            </a:extLst>
          </p:cNvPr>
          <p:cNvSpPr txBox="1"/>
          <p:nvPr/>
        </p:nvSpPr>
        <p:spPr>
          <a:xfrm>
            <a:off x="872246" y="2783333"/>
            <a:ext cx="10447506" cy="1928670"/>
          </a:xfrm>
          <a:prstGeom prst="rect">
            <a:avLst/>
          </a:prstGeom>
          <a:noFill/>
        </p:spPr>
        <p:txBody>
          <a:bodyPr wrap="square" rtlCol="0">
            <a:spAutoFit/>
          </a:bodyPr>
          <a:lstStyle/>
          <a:p>
            <a:pPr algn="ctr"/>
            <a:r>
              <a:rPr lang="en-US" sz="3600" b="1" dirty="0">
                <a:solidFill>
                  <a:srgbClr val="002060"/>
                </a:solidFill>
              </a:rPr>
              <a:t>POEME’s methodology </a:t>
            </a:r>
          </a:p>
          <a:p>
            <a:pPr algn="ctr"/>
            <a:r>
              <a:rPr lang="en-US" sz="3600" b="1" dirty="0">
                <a:solidFill>
                  <a:srgbClr val="002060"/>
                </a:solidFill>
              </a:rPr>
              <a:t>for the creation of blended learning exhibitions</a:t>
            </a:r>
            <a:endParaRPr lang="en-GB" sz="3600" b="1" dirty="0">
              <a:solidFill>
                <a:srgbClr val="002060"/>
              </a:solidFill>
            </a:endParaRPr>
          </a:p>
          <a:p>
            <a:pPr algn="ctr">
              <a:lnSpc>
                <a:spcPct val="150000"/>
              </a:lnSpc>
            </a:pPr>
            <a:r>
              <a:rPr lang="en-GB" sz="3600" b="1" dirty="0">
                <a:solidFill>
                  <a:srgbClr val="002060"/>
                </a:solidFill>
              </a:rPr>
              <a:t>Webinar Training</a:t>
            </a:r>
          </a:p>
        </p:txBody>
      </p:sp>
      <p:pic>
        <p:nvPicPr>
          <p:cNvPr id="3" name="Picture 2" descr="Logo&#10;&#10;Description automatically generated">
            <a:extLst>
              <a:ext uri="{FF2B5EF4-FFF2-40B4-BE49-F238E27FC236}">
                <a16:creationId xmlns:a16="http://schemas.microsoft.com/office/drawing/2014/main" id="{2567BEF6-E90D-89E8-913B-B8854F37F8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410" y="5025690"/>
            <a:ext cx="1606859" cy="606480"/>
          </a:xfrm>
          <a:prstGeom prst="rect">
            <a:avLst/>
          </a:prstGeom>
        </p:spPr>
      </p:pic>
      <p:sp>
        <p:nvSpPr>
          <p:cNvPr id="4" name="CaixaDeTexto 10">
            <a:extLst>
              <a:ext uri="{FF2B5EF4-FFF2-40B4-BE49-F238E27FC236}">
                <a16:creationId xmlns:a16="http://schemas.microsoft.com/office/drawing/2014/main" id="{1FEA9C34-2C53-43B8-520F-AABB7C3E0840}"/>
              </a:ext>
            </a:extLst>
          </p:cNvPr>
          <p:cNvSpPr txBox="1"/>
          <p:nvPr/>
        </p:nvSpPr>
        <p:spPr>
          <a:xfrm>
            <a:off x="1940751" y="5221953"/>
            <a:ext cx="1447061" cy="276999"/>
          </a:xfrm>
          <a:prstGeom prst="rect">
            <a:avLst/>
          </a:prstGeom>
          <a:noFill/>
        </p:spPr>
        <p:txBody>
          <a:bodyPr wrap="square" rtlCol="0">
            <a:spAutoFit/>
          </a:bodyPr>
          <a:lstStyle/>
          <a:p>
            <a:pPr algn="ctr"/>
            <a:r>
              <a:rPr lang="en-GB" sz="1200" b="1" dirty="0">
                <a:solidFill>
                  <a:srgbClr val="002060"/>
                </a:solidFill>
              </a:rPr>
              <a:t>Organized by:</a:t>
            </a:r>
          </a:p>
        </p:txBody>
      </p:sp>
    </p:spTree>
    <p:extLst>
      <p:ext uri="{BB962C8B-B14F-4D97-AF65-F5344CB8AC3E}">
        <p14:creationId xmlns:p14="http://schemas.microsoft.com/office/powerpoint/2010/main" val="17320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81164"/>
            <a:ext cx="1408091" cy="1408091"/>
          </a:xfrm>
          <a:prstGeom prst="rect">
            <a:avLst/>
          </a:prstGeom>
        </p:spPr>
      </p:pic>
      <p:sp>
        <p:nvSpPr>
          <p:cNvPr id="3" name="Τίτλος 2">
            <a:extLst>
              <a:ext uri="{FF2B5EF4-FFF2-40B4-BE49-F238E27FC236}">
                <a16:creationId xmlns:a16="http://schemas.microsoft.com/office/drawing/2014/main" id="{8BE5890A-5FEF-2AE8-D7AF-2DE75C75C78A}"/>
              </a:ext>
            </a:extLst>
          </p:cNvPr>
          <p:cNvSpPr>
            <a:spLocks noGrp="1"/>
          </p:cNvSpPr>
          <p:nvPr>
            <p:ph type="ctrTitle"/>
          </p:nvPr>
        </p:nvSpPr>
        <p:spPr>
          <a:xfrm>
            <a:off x="1481798" y="2458796"/>
            <a:ext cx="9144000" cy="2387600"/>
          </a:xfrm>
        </p:spPr>
        <p:txBody>
          <a:bodyPr/>
          <a:lstStyle/>
          <a:p>
            <a:r>
              <a:rPr lang="en-US" dirty="0"/>
              <a:t>Creating blended exhibitions at school</a:t>
            </a:r>
            <a:endParaRPr lang="el-GR" dirty="0"/>
          </a:p>
        </p:txBody>
      </p:sp>
      <p:pic>
        <p:nvPicPr>
          <p:cNvPr id="2" name="Imagem 6">
            <a:extLst>
              <a:ext uri="{FF2B5EF4-FFF2-40B4-BE49-F238E27FC236}">
                <a16:creationId xmlns:a16="http://schemas.microsoft.com/office/drawing/2014/main" id="{E816818F-E633-B063-A58F-A7924A030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798" y="6323537"/>
            <a:ext cx="2451403" cy="534463"/>
          </a:xfrm>
          <a:prstGeom prst="rect">
            <a:avLst/>
          </a:prstGeom>
        </p:spPr>
      </p:pic>
      <p:pic>
        <p:nvPicPr>
          <p:cNvPr id="4" name="Picture 3" descr="Logo&#10;&#10;Description automatically generated">
            <a:extLst>
              <a:ext uri="{FF2B5EF4-FFF2-40B4-BE49-F238E27FC236}">
                <a16:creationId xmlns:a16="http://schemas.microsoft.com/office/drawing/2014/main" id="{6369C689-42EC-61EB-20E8-1C8704C65D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570" y="5129653"/>
            <a:ext cx="1606859" cy="606480"/>
          </a:xfrm>
          <a:prstGeom prst="rect">
            <a:avLst/>
          </a:prstGeom>
        </p:spPr>
      </p:pic>
    </p:spTree>
    <p:extLst>
      <p:ext uri="{BB962C8B-B14F-4D97-AF65-F5344CB8AC3E}">
        <p14:creationId xmlns:p14="http://schemas.microsoft.com/office/powerpoint/2010/main" val="232718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870083" y="1351033"/>
            <a:ext cx="10348657" cy="480011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endParaRPr lang="en-US" sz="2000"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POEME sample exhibitions</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3" name="TextBox 2">
            <a:extLst>
              <a:ext uri="{FF2B5EF4-FFF2-40B4-BE49-F238E27FC236}">
                <a16:creationId xmlns:a16="http://schemas.microsoft.com/office/drawing/2014/main" id="{EEE554CB-CF11-A9A1-0235-C63D8C462BB9}"/>
              </a:ext>
            </a:extLst>
          </p:cNvPr>
          <p:cNvSpPr txBox="1"/>
          <p:nvPr/>
        </p:nvSpPr>
        <p:spPr>
          <a:xfrm>
            <a:off x="1089940" y="1515175"/>
            <a:ext cx="9797841" cy="4028988"/>
          </a:xfrm>
          <a:prstGeom prst="rect">
            <a:avLst/>
          </a:prstGeom>
          <a:noFill/>
        </p:spPr>
        <p:txBody>
          <a:bodyPr wrap="square" lIns="91440" tIns="45720" rIns="91440" bIns="45720" anchor="t">
            <a:spAutoFit/>
          </a:bodyPr>
          <a:lstStyle/>
          <a:p>
            <a:pPr>
              <a:lnSpc>
                <a:spcPct val="150000"/>
              </a:lnSpc>
              <a:spcBef>
                <a:spcPts val="600"/>
              </a:spcBef>
              <a:spcAft>
                <a:spcPts val="600"/>
              </a:spcAft>
            </a:pPr>
            <a:r>
              <a:rPr lang="en-US" sz="1800" dirty="0">
                <a:solidFill>
                  <a:srgbClr val="002060"/>
                </a:solidFill>
              </a:rPr>
              <a:t>Partners have created </a:t>
            </a:r>
            <a:r>
              <a:rPr lang="en-US" sz="1800" b="1" dirty="0">
                <a:solidFill>
                  <a:srgbClr val="002060"/>
                </a:solidFill>
              </a:rPr>
              <a:t>6 tailor-made </a:t>
            </a:r>
            <a:r>
              <a:rPr lang="en-US" b="1" dirty="0">
                <a:solidFill>
                  <a:srgbClr val="002060"/>
                </a:solidFill>
              </a:rPr>
              <a:t>blended learning</a:t>
            </a:r>
            <a:r>
              <a:rPr lang="en-US" sz="1800" b="1" dirty="0">
                <a:solidFill>
                  <a:srgbClr val="002060"/>
                </a:solidFill>
              </a:rPr>
              <a:t> exhibitions </a:t>
            </a:r>
            <a:r>
              <a:rPr lang="en-US" b="1" dirty="0">
                <a:solidFill>
                  <a:srgbClr val="002060"/>
                </a:solidFill>
              </a:rPr>
              <a:t>(digital &amp; physical) </a:t>
            </a:r>
            <a:r>
              <a:rPr lang="en-US" sz="1800" dirty="0">
                <a:solidFill>
                  <a:srgbClr val="002060"/>
                </a:solidFill>
              </a:rPr>
              <a:t>following the components proposed by the POEME</a:t>
            </a:r>
            <a:r>
              <a:rPr lang="en-US" dirty="0">
                <a:solidFill>
                  <a:srgbClr val="002060"/>
                </a:solidFill>
              </a:rPr>
              <a:t> </a:t>
            </a:r>
            <a:r>
              <a:rPr lang="en-GB" dirty="0">
                <a:solidFill>
                  <a:srgbClr val="002060"/>
                </a:solidFill>
              </a:rPr>
              <a:t>e-Guidebook</a:t>
            </a:r>
            <a:r>
              <a:rPr lang="en-US" dirty="0">
                <a:solidFill>
                  <a:srgbClr val="002060"/>
                </a:solidFill>
              </a:rPr>
              <a:t> </a:t>
            </a:r>
            <a:r>
              <a:rPr lang="en-US" sz="1800" dirty="0">
                <a:solidFill>
                  <a:srgbClr val="002060"/>
                </a:solidFill>
              </a:rPr>
              <a:t>that was presented </a:t>
            </a:r>
            <a:r>
              <a:rPr lang="en-US" dirty="0">
                <a:solidFill>
                  <a:srgbClr val="002060"/>
                </a:solidFill>
              </a:rPr>
              <a:t>previously</a:t>
            </a:r>
            <a:r>
              <a:rPr lang="en-US" sz="1800" dirty="0">
                <a:solidFill>
                  <a:srgbClr val="002060"/>
                </a:solidFill>
              </a:rPr>
              <a:t>.</a:t>
            </a:r>
          </a:p>
          <a:p>
            <a:pPr>
              <a:lnSpc>
                <a:spcPct val="150000"/>
              </a:lnSpc>
              <a:spcBef>
                <a:spcPts val="600"/>
              </a:spcBef>
              <a:spcAft>
                <a:spcPts val="600"/>
              </a:spcAft>
            </a:pPr>
            <a:r>
              <a:rPr lang="en-US" b="1" dirty="0">
                <a:solidFill>
                  <a:srgbClr val="002060"/>
                </a:solidFill>
              </a:rPr>
              <a:t>These are accompanied</a:t>
            </a:r>
            <a:r>
              <a:rPr lang="en-US" sz="1800" b="1" dirty="0">
                <a:solidFill>
                  <a:srgbClr val="002060"/>
                </a:solidFill>
              </a:rPr>
              <a:t> by blueprints</a:t>
            </a:r>
            <a:r>
              <a:rPr lang="en-US" b="1" dirty="0">
                <a:solidFill>
                  <a:srgbClr val="002060"/>
                </a:solidFill>
              </a:rPr>
              <a:t>, </a:t>
            </a:r>
            <a:r>
              <a:rPr lang="en-US" sz="1800" dirty="0">
                <a:solidFill>
                  <a:srgbClr val="002060"/>
                </a:solidFill>
              </a:rPr>
              <a:t>providing guidance to educators and students through detailed steps &amp; concrete examples.</a:t>
            </a:r>
          </a:p>
          <a:p>
            <a:pPr>
              <a:lnSpc>
                <a:spcPct val="150000"/>
              </a:lnSpc>
              <a:spcBef>
                <a:spcPts val="600"/>
              </a:spcBef>
              <a:spcAft>
                <a:spcPts val="600"/>
              </a:spcAft>
            </a:pPr>
            <a:r>
              <a:rPr lang="en-US" sz="1800" dirty="0">
                <a:solidFill>
                  <a:srgbClr val="002060"/>
                </a:solidFill>
              </a:rPr>
              <a:t>These POEME exhibitions operate </a:t>
            </a:r>
            <a:r>
              <a:rPr lang="en-US" sz="1800" b="1" dirty="0">
                <a:solidFill>
                  <a:srgbClr val="002060"/>
                </a:solidFill>
              </a:rPr>
              <a:t>as ready-made samples </a:t>
            </a:r>
            <a:r>
              <a:rPr lang="en-US" sz="1800" dirty="0">
                <a:solidFill>
                  <a:srgbClr val="002060"/>
                </a:solidFill>
              </a:rPr>
              <a:t>to be viewed and explored, downloaded or printed through "</a:t>
            </a:r>
            <a:r>
              <a:rPr lang="en-US" sz="1800" b="1" dirty="0">
                <a:solidFill>
                  <a:srgbClr val="002060"/>
                </a:solidFill>
              </a:rPr>
              <a:t>The POEME Digital Gallery</a:t>
            </a:r>
            <a:r>
              <a:rPr lang="en-US" sz="1800" dirty="0">
                <a:solidFill>
                  <a:srgbClr val="002060"/>
                </a:solidFill>
              </a:rPr>
              <a:t>" on the </a:t>
            </a:r>
            <a:r>
              <a:rPr lang="en-US" sz="1800" dirty="0">
                <a:solidFill>
                  <a:srgbClr val="002060"/>
                </a:solidFill>
                <a:hlinkClick r:id="rId6"/>
              </a:rPr>
              <a:t>project’s platform</a:t>
            </a:r>
            <a:r>
              <a:rPr lang="en-US" sz="1800" dirty="0">
                <a:solidFill>
                  <a:srgbClr val="002060"/>
                </a:solidFill>
              </a:rPr>
              <a:t>.</a:t>
            </a:r>
            <a:r>
              <a:rPr lang="en-US" dirty="0">
                <a:solidFill>
                  <a:srgbClr val="002060"/>
                </a:solidFill>
              </a:rPr>
              <a:t> </a:t>
            </a:r>
            <a:endParaRPr lang="en-US" sz="1800" dirty="0">
              <a:solidFill>
                <a:srgbClr val="002060"/>
              </a:solidFill>
            </a:endParaRPr>
          </a:p>
          <a:p>
            <a:pPr>
              <a:lnSpc>
                <a:spcPct val="150000"/>
              </a:lnSpc>
              <a:spcBef>
                <a:spcPts val="600"/>
              </a:spcBef>
              <a:spcAft>
                <a:spcPts val="600"/>
              </a:spcAft>
            </a:pPr>
            <a:r>
              <a:rPr lang="en-US" sz="2800" dirty="0">
                <a:solidFill>
                  <a:srgbClr val="002060"/>
                </a:solidFill>
              </a:rPr>
              <a:t>Let’s see an example, following step-by-step the instructions!</a:t>
            </a:r>
          </a:p>
        </p:txBody>
      </p:sp>
      <p:sp>
        <p:nvSpPr>
          <p:cNvPr id="9" name="Βέλος: Δεξιό 8">
            <a:extLst>
              <a:ext uri="{FF2B5EF4-FFF2-40B4-BE49-F238E27FC236}">
                <a16:creationId xmlns:a16="http://schemas.microsoft.com/office/drawing/2014/main" id="{C8714770-F1CC-A38D-D4D3-5392C0E75181}"/>
              </a:ext>
            </a:extLst>
          </p:cNvPr>
          <p:cNvSpPr/>
          <p:nvPr/>
        </p:nvSpPr>
        <p:spPr>
          <a:xfrm>
            <a:off x="9991449" y="5569075"/>
            <a:ext cx="826462" cy="422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descr="Logo&#10;&#10;Description automatically generated">
            <a:extLst>
              <a:ext uri="{FF2B5EF4-FFF2-40B4-BE49-F238E27FC236}">
                <a16:creationId xmlns:a16="http://schemas.microsoft.com/office/drawing/2014/main" id="{F2F14E55-8AC4-07A4-54E1-B6D9FB2A77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70814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89113" y="1385231"/>
            <a:ext cx="10813773" cy="448344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endParaRPr lang="hr-HR" sz="2000" dirty="0">
              <a:solidFill>
                <a:srgbClr val="002060"/>
              </a:solidFill>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Building an exhibition step-by-step</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3" name="TextBox 2">
            <a:extLst>
              <a:ext uri="{FF2B5EF4-FFF2-40B4-BE49-F238E27FC236}">
                <a16:creationId xmlns:a16="http://schemas.microsoft.com/office/drawing/2014/main" id="{F11F3973-34C2-52BC-7145-1A2BF9426FC2}"/>
              </a:ext>
            </a:extLst>
          </p:cNvPr>
          <p:cNvSpPr txBox="1"/>
          <p:nvPr/>
        </p:nvSpPr>
        <p:spPr>
          <a:xfrm>
            <a:off x="1350499" y="1539992"/>
            <a:ext cx="9833317" cy="4171783"/>
          </a:xfrm>
          <a:prstGeom prst="rect">
            <a:avLst/>
          </a:prstGeom>
          <a:noFill/>
        </p:spPr>
        <p:txBody>
          <a:bodyPr wrap="square" lIns="91440" tIns="45720" rIns="91440" bIns="45720" anchor="t">
            <a:spAutoFit/>
          </a:bodyPr>
          <a:lstStyle/>
          <a:p>
            <a:pPr>
              <a:lnSpc>
                <a:spcPct val="150000"/>
              </a:lnSpc>
              <a:spcBef>
                <a:spcPts val="1200"/>
              </a:spcBef>
              <a:spcAft>
                <a:spcPts val="600"/>
              </a:spcAft>
            </a:pPr>
            <a:r>
              <a:rPr lang="en-US" b="1" dirty="0">
                <a:solidFill>
                  <a:srgbClr val="002060"/>
                </a:solidFill>
                <a:effectLst/>
                <a:latin typeface="Arial" panose="020B0604020202020204" pitchFamily="34" charset="0"/>
                <a:ea typeface="Calibri" panose="020F0502020204030204" pitchFamily="34" charset="0"/>
                <a:cs typeface="Arial" panose="020B0604020202020204" pitchFamily="34" charset="0"/>
              </a:rPr>
              <a:t>Before you start, please note that...</a:t>
            </a:r>
            <a:endParaRPr lang="el-GR"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 exhibition normally tells a story through objects, models, sounds, text, digital platforms, art, pictures, acts/performances. A student curated exhibition for your classroom or school would give great scope for object-based learning which also allows cross-curricular learning and inquiry-based learning as students delve deep into a chosen topic.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800" dirty="0">
                <a:effectLst/>
                <a:latin typeface="Arial"/>
                <a:ea typeface="Calibri" panose="020F0502020204030204" pitchFamily="34" charset="0"/>
                <a:cs typeface="Times New Roman"/>
              </a:rPr>
              <a:t>Follow the steps to help you organize your own classroom or school exhibition. These steps are a practical suggestion</a:t>
            </a:r>
            <a:r>
              <a:rPr lang="en-US" dirty="0">
                <a:latin typeface="Arial"/>
                <a:ea typeface="Calibri" panose="020F0502020204030204" pitchFamily="34" charset="0"/>
                <a:cs typeface="Times New Roman"/>
              </a:rPr>
              <a:t> based on the “</a:t>
            </a:r>
            <a:r>
              <a:rPr lang="en-GB" dirty="0">
                <a:latin typeface="Arial"/>
                <a:ea typeface="Calibri" panose="020F0502020204030204" pitchFamily="34" charset="0"/>
                <a:cs typeface="Arial"/>
              </a:rPr>
              <a:t>e-Guidebook</a:t>
            </a:r>
            <a:r>
              <a:rPr lang="en-US" dirty="0">
                <a:latin typeface="Arial"/>
                <a:ea typeface="Calibri" panose="020F0502020204030204" pitchFamily="34" charset="0"/>
                <a:cs typeface="Times New Roman"/>
              </a:rPr>
              <a:t> </a:t>
            </a:r>
            <a:r>
              <a:rPr lang="en-US" sz="1800" dirty="0">
                <a:effectLst/>
                <a:latin typeface="Arial"/>
                <a:ea typeface="Calibri" panose="020F0502020204030204" pitchFamily="34" charset="0"/>
                <a:cs typeface="Times New Roman"/>
              </a:rPr>
              <a:t>for POEME exhibitions”.</a:t>
            </a:r>
            <a:r>
              <a:rPr lang="en-US" dirty="0">
                <a:latin typeface="Arial"/>
                <a:ea typeface="Calibri" panose="020F0502020204030204" pitchFamily="34" charset="0"/>
                <a:cs typeface="Times New Roman"/>
              </a:rPr>
              <a:t> </a:t>
            </a:r>
            <a:endParaRPr lang="en-US"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Despite any suggestions, it is understood that there should be flexibility and adaptation to the needs of your class.</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Logo&#10;&#10;Description automatically generated">
            <a:extLst>
              <a:ext uri="{FF2B5EF4-FFF2-40B4-BE49-F238E27FC236}">
                <a16:creationId xmlns:a16="http://schemas.microsoft.com/office/drawing/2014/main" id="{5064EBF4-DA22-70D5-704C-E2935F1B5A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55171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9980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Arial" panose="020B0604020202020204" pitchFamily="34" charset="0"/>
                <a:cs typeface="Arial" panose="020B0604020202020204" pitchFamily="34" charset="0"/>
              </a:rPr>
              <a:t>STEP 1: Plan the theme, set the goals</a:t>
            </a:r>
            <a:endParaRPr lang="en-GB" sz="4000" dirty="0">
              <a:solidFill>
                <a:schemeClr val="tx1"/>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B9739294-976D-CBEC-FB02-FB178D51A58D}"/>
              </a:ext>
            </a:extLst>
          </p:cNvPr>
          <p:cNvSpPr/>
          <p:nvPr/>
        </p:nvSpPr>
        <p:spPr>
          <a:xfrm>
            <a:off x="167138" y="1477109"/>
            <a:ext cx="5800578" cy="44495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FB6BD25-4F25-A186-2781-2E0D244C6870}"/>
              </a:ext>
            </a:extLst>
          </p:cNvPr>
          <p:cNvSpPr txBox="1"/>
          <p:nvPr/>
        </p:nvSpPr>
        <p:spPr>
          <a:xfrm>
            <a:off x="406144" y="1531163"/>
            <a:ext cx="5514535" cy="4272965"/>
          </a:xfrm>
          <a:prstGeom prst="rect">
            <a:avLst/>
          </a:prstGeom>
          <a:noFill/>
        </p:spPr>
        <p:txBody>
          <a:bodyPr wrap="square" lIns="91440" tIns="45720" rIns="91440" bIns="45720" anchor="t">
            <a:spAutoFit/>
          </a:bodyPr>
          <a:lstStyle/>
          <a:p>
            <a:pPr>
              <a:lnSpc>
                <a:spcPct val="150000"/>
              </a:lnSpc>
            </a:pPr>
            <a:r>
              <a:rPr lang="en-US" dirty="0">
                <a:latin typeface="Arial"/>
                <a:ea typeface="Calibri" panose="020F0502020204030204" pitchFamily="34" charset="0"/>
                <a:cs typeface="Arial"/>
              </a:rPr>
              <a:t>A</a:t>
            </a:r>
            <a:r>
              <a:rPr lang="en-US" sz="1800" dirty="0">
                <a:effectLst/>
                <a:latin typeface="Arial"/>
                <a:ea typeface="Calibri" panose="020F0502020204030204" pitchFamily="34" charset="0"/>
                <a:cs typeface="Arial"/>
              </a:rPr>
              <a:t>t an </a:t>
            </a:r>
            <a:r>
              <a:rPr lang="en-US" dirty="0">
                <a:effectLst/>
                <a:latin typeface="Arial"/>
                <a:ea typeface="Calibri" panose="020F0502020204030204" pitchFamily="34" charset="0"/>
                <a:cs typeface="Arial"/>
              </a:rPr>
              <a:t>earlier</a:t>
            </a:r>
            <a:r>
              <a:rPr lang="en-US" sz="1800" dirty="0">
                <a:effectLst/>
                <a:latin typeface="Arial"/>
                <a:ea typeface="Calibri" panose="020F0502020204030204" pitchFamily="34" charset="0"/>
                <a:cs typeface="Arial"/>
              </a:rPr>
              <a:t> stage of learning, you could </a:t>
            </a:r>
            <a:r>
              <a:rPr lang="en-US" dirty="0">
                <a:latin typeface="Arial"/>
                <a:ea typeface="Calibri" panose="020F0502020204030204" pitchFamily="34" charset="0"/>
                <a:cs typeface="Arial"/>
              </a:rPr>
              <a:t>use </a:t>
            </a:r>
            <a:r>
              <a:rPr lang="en-US" sz="1800" dirty="0">
                <a:effectLst/>
                <a:latin typeface="Arial"/>
                <a:ea typeface="Calibri" panose="020F0502020204030204" pitchFamily="34" charset="0"/>
                <a:cs typeface="Arial"/>
              </a:rPr>
              <a:t>a</a:t>
            </a:r>
            <a:r>
              <a:rPr lang="en-US" dirty="0">
                <a:latin typeface="Arial"/>
                <a:ea typeface="Calibri" panose="020F0502020204030204" pitchFamily="34" charset="0"/>
                <a:cs typeface="Arial"/>
              </a:rPr>
              <a:t>n e-Books</a:t>
            </a:r>
            <a:r>
              <a:rPr lang="en-US" sz="1800" dirty="0">
                <a:effectLst/>
                <a:latin typeface="Arial"/>
                <a:ea typeface="Calibri" panose="020F0502020204030204" pitchFamily="34" charset="0"/>
                <a:cs typeface="Arial"/>
              </a:rPr>
              <a:t> and/or </a:t>
            </a:r>
            <a:r>
              <a:rPr lang="en-US" dirty="0">
                <a:latin typeface="Arial"/>
                <a:ea typeface="Calibri" panose="020F0502020204030204" pitchFamily="34" charset="0"/>
                <a:cs typeface="Arial"/>
              </a:rPr>
              <a:t>e-Worksheets</a:t>
            </a:r>
            <a:r>
              <a:rPr lang="en-US" sz="1800" dirty="0">
                <a:effectLst/>
                <a:latin typeface="Arial"/>
                <a:ea typeface="Calibri" panose="020F0502020204030204" pitchFamily="34" charset="0"/>
                <a:cs typeface="Arial"/>
              </a:rPr>
              <a:t> (see POEME products as an inspiration). Through this work, the students will acquire (language, digital, communicative </a:t>
            </a:r>
            <a:r>
              <a:rPr lang="en-US" dirty="0">
                <a:latin typeface="Arial"/>
                <a:ea typeface="Calibri" panose="020F0502020204030204" pitchFamily="34" charset="0"/>
                <a:cs typeface="Arial"/>
              </a:rPr>
              <a:t>etc.) </a:t>
            </a:r>
            <a:r>
              <a:rPr lang="en-US" sz="1800" dirty="0">
                <a:effectLst/>
                <a:latin typeface="Arial"/>
                <a:ea typeface="Calibri" panose="020F0502020204030204" pitchFamily="34" charset="0"/>
                <a:cs typeface="Arial"/>
              </a:rPr>
              <a:t>skills necessary to proceed with the creation of an exhibition.</a:t>
            </a:r>
            <a:endParaRPr lang="el-GR" sz="1800" dirty="0">
              <a:effectLst/>
              <a:latin typeface="Arial"/>
              <a:ea typeface="Calibri" panose="020F0502020204030204" pitchFamily="34" charset="0"/>
              <a:cs typeface="Arial"/>
            </a:endParaRPr>
          </a:p>
          <a:p>
            <a:pPr>
              <a:lnSpc>
                <a:spcPct val="150000"/>
              </a:lnSpc>
              <a:spcBef>
                <a:spcPts val="600"/>
              </a:spcBef>
            </a:pPr>
            <a:r>
              <a:rPr lang="en-US" sz="1800" dirty="0">
                <a:effectLst/>
                <a:latin typeface="Arial" panose="020B0604020202020204" pitchFamily="34" charset="0"/>
                <a:ea typeface="Calibri" panose="020F0502020204030204" pitchFamily="34" charset="0"/>
              </a:rPr>
              <a:t>Subsequently, spend some time asking the students in class, share observations to help you find out about their interests and plan your exhibition theme and set goals. </a:t>
            </a:r>
          </a:p>
        </p:txBody>
      </p:sp>
      <p:sp>
        <p:nvSpPr>
          <p:cNvPr id="10" name="Retângulo: Cantos Arredondados 3">
            <a:extLst>
              <a:ext uri="{FF2B5EF4-FFF2-40B4-BE49-F238E27FC236}">
                <a16:creationId xmlns:a16="http://schemas.microsoft.com/office/drawing/2014/main" id="{28EA2A93-5543-8575-46DD-C91996B03124}"/>
              </a:ext>
            </a:extLst>
          </p:cNvPr>
          <p:cNvSpPr/>
          <p:nvPr/>
        </p:nvSpPr>
        <p:spPr>
          <a:xfrm>
            <a:off x="6096000" y="1477109"/>
            <a:ext cx="5791170" cy="483479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F0506BD8-2537-F84C-1F84-135BDC5CD93F}"/>
              </a:ext>
            </a:extLst>
          </p:cNvPr>
          <p:cNvSpPr txBox="1"/>
          <p:nvPr/>
        </p:nvSpPr>
        <p:spPr>
          <a:xfrm>
            <a:off x="8306302" y="1515830"/>
            <a:ext cx="1133644" cy="369332"/>
          </a:xfrm>
          <a:prstGeom prst="rect">
            <a:avLst/>
          </a:prstGeom>
          <a:noFill/>
        </p:spPr>
        <p:txBody>
          <a:bodyPr wrap="none" rtlCol="0">
            <a:spAutoFit/>
          </a:bodyPr>
          <a:lstStyle/>
          <a:p>
            <a:r>
              <a:rPr lang="en-US" b="1" dirty="0"/>
              <a:t>Example</a:t>
            </a:r>
            <a:endParaRPr lang="el-GR" b="1" dirty="0"/>
          </a:p>
        </p:txBody>
      </p:sp>
      <p:graphicFrame>
        <p:nvGraphicFramePr>
          <p:cNvPr id="13" name="Πίνακας 12">
            <a:extLst>
              <a:ext uri="{FF2B5EF4-FFF2-40B4-BE49-F238E27FC236}">
                <a16:creationId xmlns:a16="http://schemas.microsoft.com/office/drawing/2014/main" id="{269BC69B-B54D-EB1D-AD04-405D23219D84}"/>
              </a:ext>
            </a:extLst>
          </p:cNvPr>
          <p:cNvGraphicFramePr>
            <a:graphicFrameLocks noGrp="1"/>
          </p:cNvGraphicFramePr>
          <p:nvPr>
            <p:extLst>
              <p:ext uri="{D42A27DB-BD31-4B8C-83A1-F6EECF244321}">
                <p14:modId xmlns:p14="http://schemas.microsoft.com/office/powerpoint/2010/main" val="1531187677"/>
              </p:ext>
            </p:extLst>
          </p:nvPr>
        </p:nvGraphicFramePr>
        <p:xfrm>
          <a:off x="6317030" y="1909900"/>
          <a:ext cx="5396155" cy="4082943"/>
        </p:xfrm>
        <a:graphic>
          <a:graphicData uri="http://schemas.openxmlformats.org/drawingml/2006/table">
            <a:tbl>
              <a:tblPr firstRow="1" firstCol="1" bandRow="1"/>
              <a:tblGrid>
                <a:gridCol w="2301952">
                  <a:extLst>
                    <a:ext uri="{9D8B030D-6E8A-4147-A177-3AD203B41FA5}">
                      <a16:colId xmlns:a16="http://schemas.microsoft.com/office/drawing/2014/main" val="888284421"/>
                    </a:ext>
                  </a:extLst>
                </a:gridCol>
                <a:gridCol w="3094203">
                  <a:extLst>
                    <a:ext uri="{9D8B030D-6E8A-4147-A177-3AD203B41FA5}">
                      <a16:colId xmlns:a16="http://schemas.microsoft.com/office/drawing/2014/main" val="3326530961"/>
                    </a:ext>
                  </a:extLst>
                </a:gridCol>
              </a:tblGrid>
              <a:tr h="1339743">
                <a:tc>
                  <a:txBody>
                    <a:bodyPr/>
                    <a:lstStyle/>
                    <a:p>
                      <a:pPr>
                        <a:lnSpc>
                          <a:spcPct val="150000"/>
                        </a:lnSpc>
                        <a:spcAft>
                          <a:spcPts val="800"/>
                        </a:spcAft>
                      </a:pPr>
                      <a:r>
                        <a:rPr lang="en-US" sz="1400" b="1" dirty="0">
                          <a:solidFill>
                            <a:srgbClr val="2E74B5"/>
                          </a:solidFill>
                          <a:effectLst/>
                          <a:latin typeface="+mn-lt"/>
                          <a:ea typeface="Calibri" panose="020F0502020204030204" pitchFamily="34" charset="0"/>
                          <a:cs typeface="Times New Roman"/>
                        </a:rPr>
                        <a:t>Main theme of the exhibition:</a:t>
                      </a:r>
                      <a:endParaRPr lang="el-GR" sz="1400" dirty="0">
                        <a:effectLst/>
                        <a:latin typeface="+mn-lt"/>
                        <a:ea typeface="Calibri" panose="020F0502020204030204" pitchFamily="34" charset="0"/>
                        <a:cs typeface="Times New Roman"/>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n-US" sz="1200" dirty="0">
                          <a:effectLst/>
                          <a:latin typeface="+mn-lt"/>
                          <a:ea typeface="Calibri" panose="020F0502020204030204" pitchFamily="34" charset="0"/>
                          <a:cs typeface="Times New Roman"/>
                        </a:rPr>
                        <a:t>Commandaria – “The Wine of Kings” and “the King of Wines”, is a cultural and traditional drink in Cyprus, originating from the Medieval Ages. This exhibition focuses on winemaking and its rich traditional history in the region of Cyprus and beyond.</a:t>
                      </a:r>
                      <a:endParaRPr lang="en-US" sz="1200" kern="1200" dirty="0">
                        <a:solidFill>
                          <a:schemeClr val="tx1"/>
                        </a:solidFill>
                        <a:effectLst/>
                        <a:latin typeface="+mn-lt"/>
                        <a:ea typeface="+mn-ea"/>
                        <a:cs typeface="Times New Roman"/>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26924465"/>
                  </a:ext>
                </a:extLst>
              </a:tr>
              <a:tr h="2117265">
                <a:tc>
                  <a:txBody>
                    <a:bodyPr/>
                    <a:lstStyle/>
                    <a:p>
                      <a:pPr>
                        <a:lnSpc>
                          <a:spcPct val="150000"/>
                        </a:lnSpc>
                        <a:spcAft>
                          <a:spcPts val="800"/>
                        </a:spcAft>
                      </a:pPr>
                      <a:r>
                        <a:rPr lang="en-US" sz="1400" b="1" dirty="0">
                          <a:solidFill>
                            <a:srgbClr val="2E74B5"/>
                          </a:solidFill>
                          <a:effectLst/>
                          <a:latin typeface="+mn-lt"/>
                          <a:ea typeface="Calibri" panose="020F0502020204030204" pitchFamily="34" charset="0"/>
                          <a:cs typeface="Times New Roman"/>
                        </a:rPr>
                        <a:t>Educational goals of the exhibition:</a:t>
                      </a:r>
                      <a:endParaRPr lang="el-GR" sz="1400" dirty="0">
                        <a:effectLst/>
                        <a:latin typeface="+mn-lt"/>
                        <a:ea typeface="Calibri" panose="020F0502020204030204" pitchFamily="34" charset="0"/>
                        <a:cs typeface="Times New Roman"/>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r>
                        <a:rPr lang="en-US" sz="1200" kern="1200" dirty="0">
                          <a:solidFill>
                            <a:schemeClr val="tx1"/>
                          </a:solidFill>
                          <a:effectLst/>
                          <a:latin typeface="+mn-lt"/>
                          <a:ea typeface="+mn-ea"/>
                          <a:cs typeface="Times New Roman"/>
                        </a:rPr>
                        <a:t>This exhibition aims to:</a:t>
                      </a:r>
                    </a:p>
                    <a:p>
                      <a:pPr marL="285750" lvl="0" indent="-285750">
                        <a:buFont typeface="Wingdings" panose="05000000000000000000" pitchFamily="2" charset="2"/>
                        <a:buChar char="Ø"/>
                      </a:pPr>
                      <a:r>
                        <a:rPr lang="en-US" sz="1200" kern="1200" dirty="0">
                          <a:solidFill>
                            <a:schemeClr val="tx1"/>
                          </a:solidFill>
                          <a:effectLst/>
                          <a:latin typeface="+mn-lt"/>
                          <a:ea typeface="+mn-ea"/>
                          <a:cs typeface="Times New Roman"/>
                        </a:rPr>
                        <a:t>Explore the history of Commandaria wine through visual representation.</a:t>
                      </a:r>
                    </a:p>
                    <a:p>
                      <a:pPr marL="285750" lvl="0" indent="-285750">
                        <a:buFont typeface="Wingdings" panose="05000000000000000000" pitchFamily="2" charset="2"/>
                        <a:buChar char="Ø"/>
                      </a:pPr>
                      <a:r>
                        <a:rPr lang="en-US" sz="1200" kern="1200" dirty="0">
                          <a:solidFill>
                            <a:schemeClr val="tx1"/>
                          </a:solidFill>
                          <a:effectLst/>
                          <a:latin typeface="+mn-lt"/>
                          <a:ea typeface="+mn-ea"/>
                          <a:cs typeface="Times New Roman"/>
                        </a:rPr>
                        <a:t>Enhance students’ visual expression through activities of creation. </a:t>
                      </a:r>
                    </a:p>
                    <a:p>
                      <a:pPr marL="285750" lvl="0" indent="-285750">
                        <a:buFont typeface="Wingdings" panose="05000000000000000000" pitchFamily="2" charset="2"/>
                        <a:buChar char="Ø"/>
                      </a:pPr>
                      <a:r>
                        <a:rPr lang="en-US" sz="1200" kern="1200" dirty="0">
                          <a:solidFill>
                            <a:schemeClr val="tx1"/>
                          </a:solidFill>
                          <a:effectLst/>
                          <a:latin typeface="+mn-lt"/>
                          <a:ea typeface="+mn-ea"/>
                          <a:cs typeface="Times New Roman"/>
                        </a:rPr>
                        <a:t>Enrich students’ vocabulary about winemaking and the Medieval Ages.</a:t>
                      </a:r>
                    </a:p>
                    <a:p>
                      <a:pPr marL="285750" lvl="0" indent="-285750">
                        <a:buFont typeface="Wingdings" panose="05000000000000000000" pitchFamily="2" charset="2"/>
                        <a:buChar char="Ø"/>
                      </a:pPr>
                      <a:r>
                        <a:rPr lang="en-US" sz="1200" kern="1200" dirty="0">
                          <a:solidFill>
                            <a:schemeClr val="tx1"/>
                          </a:solidFill>
                          <a:effectLst/>
                          <a:latin typeface="+mn-lt"/>
                          <a:ea typeface="+mn-ea"/>
                          <a:cs typeface="Times New Roman"/>
                        </a:rPr>
                        <a:t>Make students collaborate through the creation of exhibits, whilst enhancing their teamwork and communication skills.</a:t>
                      </a:r>
                    </a:p>
                    <a:p>
                      <a:pPr marL="285750" lvl="0" indent="-285750">
                        <a:buFont typeface="Wingdings" panose="05000000000000000000" pitchFamily="2" charset="2"/>
                        <a:buChar char="Ø"/>
                      </a:pPr>
                      <a:r>
                        <a:rPr lang="en-US" sz="1200" kern="1200" dirty="0">
                          <a:solidFill>
                            <a:schemeClr val="tx1"/>
                          </a:solidFill>
                          <a:effectLst/>
                          <a:latin typeface="+mn-lt"/>
                          <a:ea typeface="+mn-ea"/>
                          <a:cs typeface="Times New Roman"/>
                        </a:rPr>
                        <a:t>Showcase students’ talents and strengthen their self-confidence.</a:t>
                      </a:r>
                    </a:p>
                    <a:p>
                      <a:pPr marL="285750" indent="-285750">
                        <a:buFont typeface="Wingdings" panose="05000000000000000000" pitchFamily="2" charset="2"/>
                        <a:buChar char="Ø"/>
                      </a:pPr>
                      <a:r>
                        <a:rPr lang="en-US" sz="1200" kern="1200" dirty="0">
                          <a:solidFill>
                            <a:schemeClr val="tx1"/>
                          </a:solidFill>
                          <a:effectLst/>
                          <a:latin typeface="+mn-lt"/>
                          <a:ea typeface="+mn-ea"/>
                          <a:cs typeface="Times New Roman"/>
                        </a:rPr>
                        <a:t>Encourage them to discover Cypriot history</a:t>
                      </a:r>
                      <a:endParaRPr lang="el-GR" sz="1200" kern="1200" dirty="0">
                        <a:solidFill>
                          <a:schemeClr val="tx1"/>
                        </a:solidFill>
                        <a:effectLst/>
                        <a:latin typeface="+mn-lt"/>
                        <a:ea typeface="Calibri" panose="020F0502020204030204" pitchFamily="34" charset="0"/>
                        <a:cs typeface="Times New Roman"/>
                      </a:endParaRPr>
                    </a:p>
                  </a:txBody>
                  <a:tcPr marL="61167" marR="61167"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91356521"/>
                  </a:ext>
                </a:extLst>
              </a:tr>
            </a:tbl>
          </a:graphicData>
        </a:graphic>
      </p:graphicFrame>
      <p:pic>
        <p:nvPicPr>
          <p:cNvPr id="3" name="Picture 2" descr="Logo&#10;&#10;Description automatically generated">
            <a:extLst>
              <a:ext uri="{FF2B5EF4-FFF2-40B4-BE49-F238E27FC236}">
                <a16:creationId xmlns:a16="http://schemas.microsoft.com/office/drawing/2014/main" id="{B9287D31-F14E-AE54-8B32-290595EF68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89000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59" y="174813"/>
            <a:ext cx="89980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2: Develop sub-themes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B9739294-976D-CBEC-FB02-FB178D51A58D}"/>
              </a:ext>
            </a:extLst>
          </p:cNvPr>
          <p:cNvSpPr/>
          <p:nvPr/>
        </p:nvSpPr>
        <p:spPr>
          <a:xfrm>
            <a:off x="167138"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FB6BD25-4F25-A186-2781-2E0D244C6870}"/>
              </a:ext>
            </a:extLst>
          </p:cNvPr>
          <p:cNvSpPr txBox="1"/>
          <p:nvPr/>
        </p:nvSpPr>
        <p:spPr>
          <a:xfrm>
            <a:off x="386283" y="1664131"/>
            <a:ext cx="5514535" cy="41960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mn-cs"/>
              </a:rPr>
              <a:t>Decide how many sections your exhibition will be divided into. An ideal number is 3 sub-sections. What are the themes for each sub-section? What is the order of the sections? In groups, students can define the sub-themes. Develop inquiry questions to help them and encourage the use of a variety of resources including books, the internet and POEME products.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Calibri" panose="020F0502020204030204" pitchFamily="34" charset="0"/>
                <a:cs typeface="Arial"/>
              </a:rPr>
              <a:t>Important:</a:t>
            </a:r>
            <a:r>
              <a:rPr kumimoji="0" lang="en-US" sz="1800" b="0" i="0" u="none" strike="noStrike" kern="1200" cap="none" spc="0" normalizeH="0" baseline="0" noProof="0" dirty="0">
                <a:ln>
                  <a:noFill/>
                </a:ln>
                <a:solidFill>
                  <a:srgbClr val="002060"/>
                </a:solidFill>
                <a:effectLst/>
                <a:uLnTx/>
                <a:uFillTx/>
                <a:latin typeface="Arial"/>
                <a:ea typeface="Calibri" panose="020F0502020204030204" pitchFamily="34" charset="0"/>
                <a:cs typeface="Arial"/>
              </a:rPr>
              <a:t> the objects you will exhibit depend on the sub-themes you define.</a:t>
            </a:r>
            <a:endParaRPr lang="en-US" sz="1800" b="0" i="0" u="none" strike="noStrike" kern="1200" cap="none" spc="0" normalizeH="0" baseline="0" noProof="0" dirty="0">
              <a:ln>
                <a:noFill/>
              </a:ln>
              <a:solidFill>
                <a:srgbClr val="002060"/>
              </a:solidFill>
              <a:effectLst/>
              <a:uLnTx/>
              <a:uFillTx/>
              <a:latin typeface="Arial"/>
              <a:ea typeface="Calibri" panose="020F0502020204030204" pitchFamily="34" charset="0"/>
              <a:cs typeface="Arial"/>
            </a:endParaRPr>
          </a:p>
        </p:txBody>
      </p:sp>
      <p:sp>
        <p:nvSpPr>
          <p:cNvPr id="10" name="Retângulo: Cantos Arredondados 3">
            <a:extLst>
              <a:ext uri="{FF2B5EF4-FFF2-40B4-BE49-F238E27FC236}">
                <a16:creationId xmlns:a16="http://schemas.microsoft.com/office/drawing/2014/main" id="{28EA2A93-5543-8575-46DD-C91996B03124}"/>
              </a:ext>
            </a:extLst>
          </p:cNvPr>
          <p:cNvSpPr/>
          <p:nvPr/>
        </p:nvSpPr>
        <p:spPr>
          <a:xfrm>
            <a:off x="6096000"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F0506BD8-2537-F84C-1F84-135BDC5CD93F}"/>
              </a:ext>
            </a:extLst>
          </p:cNvPr>
          <p:cNvSpPr txBox="1"/>
          <p:nvPr/>
        </p:nvSpPr>
        <p:spPr>
          <a:xfrm>
            <a:off x="8306302" y="1515830"/>
            <a:ext cx="1133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mn-cs"/>
              </a:rPr>
              <a:t>Example</a:t>
            </a:r>
            <a:endParaRPr kumimoji="0" lang="el-GR" sz="18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graphicFrame>
        <p:nvGraphicFramePr>
          <p:cNvPr id="4" name="Πίνακας 3">
            <a:extLst>
              <a:ext uri="{FF2B5EF4-FFF2-40B4-BE49-F238E27FC236}">
                <a16:creationId xmlns:a16="http://schemas.microsoft.com/office/drawing/2014/main" id="{6412BEDA-7E59-1E38-D7FF-B6CAC4A31DD7}"/>
              </a:ext>
            </a:extLst>
          </p:cNvPr>
          <p:cNvGraphicFramePr>
            <a:graphicFrameLocks noGrp="1"/>
          </p:cNvGraphicFramePr>
          <p:nvPr>
            <p:extLst>
              <p:ext uri="{D42A27DB-BD31-4B8C-83A1-F6EECF244321}">
                <p14:modId xmlns:p14="http://schemas.microsoft.com/office/powerpoint/2010/main" val="330030408"/>
              </p:ext>
            </p:extLst>
          </p:nvPr>
        </p:nvGraphicFramePr>
        <p:xfrm>
          <a:off x="6399939" y="2005828"/>
          <a:ext cx="5267960" cy="3155825"/>
        </p:xfrm>
        <a:graphic>
          <a:graphicData uri="http://schemas.openxmlformats.org/drawingml/2006/table">
            <a:tbl>
              <a:tblPr firstRow="1" firstCol="1" bandRow="1"/>
              <a:tblGrid>
                <a:gridCol w="2150745">
                  <a:extLst>
                    <a:ext uri="{9D8B030D-6E8A-4147-A177-3AD203B41FA5}">
                      <a16:colId xmlns:a16="http://schemas.microsoft.com/office/drawing/2014/main" val="2008676079"/>
                    </a:ext>
                  </a:extLst>
                </a:gridCol>
                <a:gridCol w="3117215">
                  <a:extLst>
                    <a:ext uri="{9D8B030D-6E8A-4147-A177-3AD203B41FA5}">
                      <a16:colId xmlns:a16="http://schemas.microsoft.com/office/drawing/2014/main" val="1749604332"/>
                    </a:ext>
                  </a:extLst>
                </a:gridCol>
              </a:tblGrid>
              <a:tr h="0">
                <a:tc>
                  <a:txBody>
                    <a:bodyPr/>
                    <a:lstStyle/>
                    <a:p>
                      <a:pPr algn="ctr">
                        <a:lnSpc>
                          <a:spcPct val="150000"/>
                        </a:lnSpc>
                        <a:spcAft>
                          <a:spcPts val="800"/>
                        </a:spcAft>
                      </a:pPr>
                      <a:r>
                        <a:rPr lang="en-US" sz="1400" b="1" dirty="0">
                          <a:solidFill>
                            <a:srgbClr val="2E74B5"/>
                          </a:solidFill>
                          <a:effectLst/>
                          <a:latin typeface="Arial"/>
                          <a:ea typeface="Calibri" panose="020F0502020204030204" pitchFamily="34" charset="0"/>
                          <a:cs typeface="Times New Roman"/>
                        </a:rPr>
                        <a:t>Sub-sections (3)</a:t>
                      </a:r>
                      <a:endParaRPr lang="el-GR" sz="1100" dirty="0">
                        <a:effectLst/>
                        <a:latin typeface="Arial"/>
                        <a:ea typeface="Calibri" panose="020F0502020204030204" pitchFamily="34" charset="0"/>
                        <a:cs typeface="Times New Roman"/>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n-US" sz="1400" b="1" dirty="0">
                          <a:solidFill>
                            <a:srgbClr val="2E74B5"/>
                          </a:solidFill>
                          <a:effectLst/>
                          <a:latin typeface="Arial"/>
                          <a:ea typeface="Calibri" panose="020F0502020204030204" pitchFamily="34" charset="0"/>
                          <a:cs typeface="Times New Roman"/>
                        </a:rPr>
                        <a:t>Sub-themes (2-3)</a:t>
                      </a:r>
                      <a:endParaRPr lang="el-GR" sz="1100" dirty="0">
                        <a:effectLst/>
                        <a:latin typeface="Arial"/>
                        <a:ea typeface="Calibri" panose="020F0502020204030204" pitchFamily="34" charset="0"/>
                        <a:cs typeface="Times New Roman"/>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22912036"/>
                  </a:ext>
                </a:extLst>
              </a:tr>
              <a:tr h="0">
                <a:tc>
                  <a:txBody>
                    <a:bodyPr/>
                    <a:lstStyle/>
                    <a:p>
                      <a:pPr marL="0" lvl="0" indent="0">
                        <a:lnSpc>
                          <a:spcPct val="150000"/>
                        </a:lnSpc>
                        <a:spcAft>
                          <a:spcPts val="800"/>
                        </a:spcAft>
                        <a:buFont typeface="+mj-lt"/>
                        <a:buNone/>
                      </a:pPr>
                      <a:r>
                        <a:rPr lang="en-US" sz="1200" dirty="0">
                          <a:solidFill>
                            <a:schemeClr val="bg2">
                              <a:lumMod val="10000"/>
                            </a:schemeClr>
                          </a:solidFill>
                          <a:effectLst/>
                          <a:latin typeface="+mn-lt"/>
                          <a:ea typeface="Calibri" panose="020F0502020204030204" pitchFamily="34" charset="0"/>
                          <a:cs typeface="Times New Roman"/>
                        </a:rPr>
                        <a:t>1. Winemaking – Commandaria Making</a:t>
                      </a:r>
                      <a:endParaRPr lang="el-GR" sz="1200" dirty="0">
                        <a:solidFill>
                          <a:schemeClr val="bg2">
                            <a:lumMod val="10000"/>
                          </a:schemeClr>
                        </a:solidFill>
                        <a:effectLst/>
                        <a:latin typeface="+mn-lt"/>
                        <a:ea typeface="Calibri" panose="020F0502020204030204" pitchFamily="34" charset="0"/>
                        <a:cs typeface="Times New Roman"/>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solidFill>
                            <a:schemeClr val="bg2">
                              <a:lumMod val="10000"/>
                            </a:schemeClr>
                          </a:solidFill>
                          <a:effectLst/>
                          <a:latin typeface="+mn-lt"/>
                          <a:ea typeface="Calibri" panose="020F0502020204030204" pitchFamily="34" charset="0"/>
                          <a:cs typeface="Times New Roman"/>
                        </a:rPr>
                        <a:t>Explore the winemaking regions</a:t>
                      </a:r>
                    </a:p>
                    <a:p>
                      <a:pPr>
                        <a:lnSpc>
                          <a:spcPct val="150000"/>
                        </a:lnSpc>
                        <a:spcAft>
                          <a:spcPts val="800"/>
                        </a:spcAft>
                      </a:pPr>
                      <a:r>
                        <a:rPr lang="en-US" sz="1200" dirty="0">
                          <a:solidFill>
                            <a:schemeClr val="bg2">
                              <a:lumMod val="10000"/>
                            </a:schemeClr>
                          </a:solidFill>
                          <a:effectLst/>
                          <a:latin typeface="+mn-lt"/>
                          <a:ea typeface="Calibri" panose="020F0502020204030204" pitchFamily="34" charset="0"/>
                          <a:cs typeface="Times New Roman"/>
                        </a:rPr>
                        <a:t>The production Process Book</a:t>
                      </a:r>
                    </a:p>
                    <a:p>
                      <a:pPr>
                        <a:lnSpc>
                          <a:spcPct val="150000"/>
                        </a:lnSpc>
                        <a:spcAft>
                          <a:spcPts val="800"/>
                        </a:spcAft>
                      </a:pPr>
                      <a:r>
                        <a:rPr lang="en-US" sz="1200" dirty="0">
                          <a:solidFill>
                            <a:schemeClr val="bg2">
                              <a:lumMod val="10000"/>
                            </a:schemeClr>
                          </a:solidFill>
                          <a:effectLst/>
                          <a:latin typeface="+mn-lt"/>
                          <a:ea typeface="Calibri" panose="020F0502020204030204" pitchFamily="34" charset="0"/>
                          <a:cs typeface="Times New Roman"/>
                        </a:rPr>
                        <a:t>The material used</a:t>
                      </a: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20800933"/>
                  </a:ext>
                </a:extLst>
              </a:tr>
              <a:tr h="0">
                <a:tc>
                  <a:txBody>
                    <a:bodyPr/>
                    <a:lstStyle/>
                    <a:p>
                      <a:pPr marL="0" lvl="0" indent="0">
                        <a:lnSpc>
                          <a:spcPct val="150000"/>
                        </a:lnSpc>
                        <a:spcAft>
                          <a:spcPts val="800"/>
                        </a:spcAft>
                        <a:buFont typeface="+mj-lt"/>
                        <a:buNone/>
                      </a:pPr>
                      <a:r>
                        <a:rPr lang="en-US" sz="1200" dirty="0">
                          <a:solidFill>
                            <a:schemeClr val="bg2">
                              <a:lumMod val="10000"/>
                            </a:schemeClr>
                          </a:solidFill>
                          <a:effectLst/>
                          <a:latin typeface="+mn-lt"/>
                          <a:ea typeface="Calibri" panose="020F0502020204030204" pitchFamily="34" charset="0"/>
                          <a:cs typeface="Times New Roman"/>
                        </a:rPr>
                        <a:t>2. Medieval Ages</a:t>
                      </a:r>
                      <a:endParaRPr lang="el-GR" sz="1200" dirty="0">
                        <a:solidFill>
                          <a:schemeClr val="bg2">
                            <a:lumMod val="10000"/>
                          </a:schemeClr>
                        </a:solidFill>
                        <a:effectLst/>
                        <a:latin typeface="+mn-lt"/>
                        <a:ea typeface="Calibri" panose="020F0502020204030204" pitchFamily="34" charset="0"/>
                        <a:cs typeface="Times New Roman"/>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solidFill>
                            <a:schemeClr val="bg2">
                              <a:lumMod val="10000"/>
                            </a:schemeClr>
                          </a:solidFill>
                          <a:effectLst/>
                          <a:latin typeface="+mn-lt"/>
                          <a:ea typeface="Calibri" panose="020F0502020204030204" pitchFamily="34" charset="0"/>
                          <a:cs typeface="Times New Roman"/>
                        </a:rPr>
                        <a:t>A historical timeline</a:t>
                      </a:r>
                    </a:p>
                    <a:p>
                      <a:pPr>
                        <a:lnSpc>
                          <a:spcPct val="150000"/>
                        </a:lnSpc>
                        <a:spcAft>
                          <a:spcPts val="800"/>
                        </a:spcAft>
                      </a:pPr>
                      <a:r>
                        <a:rPr lang="en-US" sz="1200" dirty="0">
                          <a:solidFill>
                            <a:schemeClr val="bg2">
                              <a:lumMod val="10000"/>
                            </a:schemeClr>
                          </a:solidFill>
                          <a:effectLst/>
                          <a:latin typeface="+mn-lt"/>
                          <a:ea typeface="Calibri" panose="020F0502020204030204" pitchFamily="34" charset="0"/>
                          <a:cs typeface="Times New Roman"/>
                        </a:rPr>
                        <a:t>The “Battle of the Wines” storytelling</a:t>
                      </a: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85850464"/>
                  </a:ext>
                </a:extLst>
              </a:tr>
              <a:tr h="0">
                <a:tc>
                  <a:txBody>
                    <a:bodyPr/>
                    <a:lstStyle/>
                    <a:p>
                      <a:pPr marL="0" lvl="0" indent="0">
                        <a:lnSpc>
                          <a:spcPct val="150000"/>
                        </a:lnSpc>
                        <a:spcAft>
                          <a:spcPts val="800"/>
                        </a:spcAft>
                        <a:buFont typeface="+mj-lt"/>
                        <a:buNone/>
                      </a:pPr>
                      <a:r>
                        <a:rPr lang="en-US" sz="1200" dirty="0">
                          <a:solidFill>
                            <a:schemeClr val="bg2">
                              <a:lumMod val="10000"/>
                            </a:schemeClr>
                          </a:solidFill>
                          <a:effectLst/>
                          <a:latin typeface="+mn-lt"/>
                          <a:ea typeface="Calibri" panose="020F0502020204030204" pitchFamily="34" charset="0"/>
                          <a:cs typeface="Times New Roman"/>
                        </a:rPr>
                        <a:t>3.Tradition</a:t>
                      </a:r>
                      <a:endParaRPr lang="el-GR" sz="1200" dirty="0">
                        <a:solidFill>
                          <a:schemeClr val="bg2">
                            <a:lumMod val="10000"/>
                          </a:schemeClr>
                        </a:solidFill>
                        <a:effectLst/>
                        <a:latin typeface="+mn-lt"/>
                        <a:ea typeface="Calibri" panose="020F0502020204030204" pitchFamily="34" charset="0"/>
                        <a:cs typeface="Times New Roman"/>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solidFill>
                            <a:schemeClr val="bg2">
                              <a:lumMod val="10000"/>
                            </a:schemeClr>
                          </a:solidFill>
                          <a:effectLst/>
                          <a:latin typeface="+mn-lt"/>
                          <a:ea typeface="Calibri" panose="020F0502020204030204" pitchFamily="34" charset="0"/>
                          <a:cs typeface="Times New Roman"/>
                        </a:rPr>
                        <a:t>Commandaria as an art medium</a:t>
                      </a:r>
                    </a:p>
                    <a:p>
                      <a:pPr>
                        <a:lnSpc>
                          <a:spcPct val="150000"/>
                        </a:lnSpc>
                        <a:spcAft>
                          <a:spcPts val="800"/>
                        </a:spcAft>
                      </a:pPr>
                      <a:r>
                        <a:rPr lang="en-US" sz="1200" dirty="0">
                          <a:solidFill>
                            <a:schemeClr val="bg2">
                              <a:lumMod val="10000"/>
                            </a:schemeClr>
                          </a:solidFill>
                          <a:effectLst/>
                          <a:latin typeface="+mn-lt"/>
                          <a:ea typeface="Calibri" panose="020F0502020204030204" pitchFamily="34" charset="0"/>
                          <a:cs typeface="Times New Roman"/>
                        </a:rPr>
                        <a:t>Branding &amp; marketing traditional wine</a:t>
                      </a:r>
                    </a:p>
                    <a:p>
                      <a:pPr>
                        <a:lnSpc>
                          <a:spcPct val="150000"/>
                        </a:lnSpc>
                        <a:spcAft>
                          <a:spcPts val="800"/>
                        </a:spcAft>
                      </a:pPr>
                      <a:r>
                        <a:rPr lang="en-US" sz="1200" dirty="0">
                          <a:solidFill>
                            <a:schemeClr val="bg2">
                              <a:lumMod val="10000"/>
                            </a:schemeClr>
                          </a:solidFill>
                          <a:effectLst/>
                          <a:latin typeface="+mn-lt"/>
                          <a:ea typeface="Calibri" panose="020F0502020204030204" pitchFamily="34" charset="0"/>
                          <a:cs typeface="Times New Roman"/>
                        </a:rPr>
                        <a:t>Exploring the Commandaria-making tradition</a:t>
                      </a: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639792435"/>
                  </a:ext>
                </a:extLst>
              </a:tr>
            </a:tbl>
          </a:graphicData>
        </a:graphic>
      </p:graphicFrame>
      <p:pic>
        <p:nvPicPr>
          <p:cNvPr id="3" name="Picture 2" descr="Logo&#10;&#10;Description automatically generated">
            <a:extLst>
              <a:ext uri="{FF2B5EF4-FFF2-40B4-BE49-F238E27FC236}">
                <a16:creationId xmlns:a16="http://schemas.microsoft.com/office/drawing/2014/main" id="{1DFB125A-7306-19A0-3FFA-EA2278F6A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84692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1785717" y="440172"/>
            <a:ext cx="9652431"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3:</a:t>
            </a: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Select</a:t>
            </a:r>
            <a:r>
              <a:rPr lang="en-US" sz="4000" dirty="0">
                <a:solidFill>
                  <a:srgbClr val="002060"/>
                </a:solidFill>
                <a:latin typeface="Arial" panose="020B0604020202020204" pitchFamily="34" charset="0"/>
                <a:cs typeface="Arial" panose="020B0604020202020204" pitchFamily="34" charset="0"/>
              </a:rPr>
              <a:t> objects &amp; decide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1" name="Retângulo: Cantos Arredondados 3">
            <a:extLst>
              <a:ext uri="{FF2B5EF4-FFF2-40B4-BE49-F238E27FC236}">
                <a16:creationId xmlns:a16="http://schemas.microsoft.com/office/drawing/2014/main" id="{953DD2FE-5EBA-C121-C303-8C7714C02BFD}"/>
              </a:ext>
            </a:extLst>
          </p:cNvPr>
          <p:cNvSpPr/>
          <p:nvPr/>
        </p:nvSpPr>
        <p:spPr>
          <a:xfrm>
            <a:off x="689113" y="1711802"/>
            <a:ext cx="10813773" cy="357300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endParaRPr lang="hr-HR" sz="2000" dirty="0">
              <a:solidFill>
                <a:srgbClr val="002060"/>
              </a:solidFill>
            </a:endParaRPr>
          </a:p>
        </p:txBody>
      </p:sp>
      <p:sp>
        <p:nvSpPr>
          <p:cNvPr id="10" name="TextBox 9">
            <a:extLst>
              <a:ext uri="{FF2B5EF4-FFF2-40B4-BE49-F238E27FC236}">
                <a16:creationId xmlns:a16="http://schemas.microsoft.com/office/drawing/2014/main" id="{CECBE76B-7CD3-1201-7D3C-BB37AECD589D}"/>
              </a:ext>
            </a:extLst>
          </p:cNvPr>
          <p:cNvSpPr txBox="1"/>
          <p:nvPr/>
        </p:nvSpPr>
        <p:spPr>
          <a:xfrm>
            <a:off x="1067150" y="1885750"/>
            <a:ext cx="10243684" cy="3052118"/>
          </a:xfrm>
          <a:prstGeom prst="rect">
            <a:avLst/>
          </a:prstGeom>
          <a:noFill/>
        </p:spPr>
        <p:txBody>
          <a:bodyPr wrap="square" lIns="91440" tIns="45720" rIns="91440" bIns="45720" anchor="t">
            <a:spAutoFit/>
          </a:bodyPr>
          <a:lstStyle/>
          <a:p>
            <a:pPr>
              <a:lnSpc>
                <a:spcPct val="150000"/>
              </a:lnSpc>
              <a:spcAft>
                <a:spcPts val="800"/>
              </a:spcAft>
            </a:pPr>
            <a:r>
              <a:rPr lang="en-US" sz="1800" dirty="0">
                <a:solidFill>
                  <a:schemeClr val="bg2">
                    <a:lumMod val="10000"/>
                  </a:schemeClr>
                </a:solidFill>
                <a:effectLst/>
                <a:latin typeface="Arial"/>
                <a:ea typeface="Calibri" panose="020F0502020204030204" pitchFamily="34" charset="0"/>
                <a:cs typeface="Times New Roman"/>
              </a:rPr>
              <a:t>Think about what </a:t>
            </a:r>
            <a:r>
              <a:rPr lang="en-US" sz="1800" b="1" dirty="0">
                <a:solidFill>
                  <a:schemeClr val="bg2">
                    <a:lumMod val="10000"/>
                  </a:schemeClr>
                </a:solidFill>
                <a:effectLst/>
                <a:latin typeface="Arial"/>
                <a:ea typeface="Calibri" panose="020F0502020204030204" pitchFamily="34" charset="0"/>
                <a:cs typeface="Times New Roman"/>
              </a:rPr>
              <a:t>objects </a:t>
            </a:r>
            <a:r>
              <a:rPr lang="en-US" sz="1800" dirty="0">
                <a:solidFill>
                  <a:schemeClr val="bg2">
                    <a:lumMod val="10000"/>
                  </a:schemeClr>
                </a:solidFill>
                <a:effectLst/>
                <a:latin typeface="Arial"/>
                <a:ea typeface="Calibri" panose="020F0502020204030204" pitchFamily="34" charset="0"/>
                <a:cs typeface="Times New Roman"/>
              </a:rPr>
              <a:t>you want to include in your exhibition to tell its </a:t>
            </a:r>
            <a:r>
              <a:rPr lang="en-US" dirty="0">
                <a:solidFill>
                  <a:schemeClr val="bg2">
                    <a:lumMod val="10000"/>
                  </a:schemeClr>
                </a:solidFill>
                <a:latin typeface="Arial"/>
                <a:ea typeface="Calibri" panose="020F0502020204030204" pitchFamily="34" charset="0"/>
                <a:cs typeface="Times New Roman"/>
              </a:rPr>
              <a:t>story (3 to 5 per sub-section). </a:t>
            </a:r>
            <a:r>
              <a:rPr lang="en-US" sz="1800" dirty="0">
                <a:solidFill>
                  <a:schemeClr val="bg2">
                    <a:lumMod val="10000"/>
                  </a:schemeClr>
                </a:solidFill>
                <a:effectLst/>
                <a:latin typeface="Arial"/>
                <a:ea typeface="Calibri" panose="020F0502020204030204" pitchFamily="34" charset="0"/>
                <a:cs typeface="Times New Roman"/>
              </a:rPr>
              <a:t>Consider the abilities and skills of your students; they can bring in something from home or create their own exhibits in a school lesson such as IT, arts etc.</a:t>
            </a:r>
            <a:r>
              <a:rPr lang="en-US" dirty="0">
                <a:solidFill>
                  <a:schemeClr val="bg2">
                    <a:lumMod val="10000"/>
                  </a:schemeClr>
                </a:solidFill>
                <a:latin typeface="Arial"/>
                <a:ea typeface="Calibri" panose="020F0502020204030204" pitchFamily="34" charset="0"/>
                <a:cs typeface="Times New Roman"/>
              </a:rPr>
              <a:t> </a:t>
            </a:r>
            <a:endParaRPr lang="en-US" sz="18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solidFill>
                  <a:schemeClr val="bg2">
                    <a:lumMod val="10000"/>
                  </a:schemeClr>
                </a:solidFill>
                <a:effectLst/>
                <a:latin typeface="Arial"/>
                <a:ea typeface="Calibri" panose="020F0502020204030204" pitchFamily="34" charset="0"/>
                <a:cs typeface="Times New Roman"/>
              </a:rPr>
              <a:t>Exhibits can be </a:t>
            </a:r>
            <a:r>
              <a:rPr lang="en-US" sz="1800" b="1" dirty="0">
                <a:solidFill>
                  <a:schemeClr val="bg2">
                    <a:lumMod val="10000"/>
                  </a:schemeClr>
                </a:solidFill>
                <a:effectLst/>
                <a:latin typeface="Arial"/>
                <a:ea typeface="Calibri" panose="020F0502020204030204" pitchFamily="34" charset="0"/>
                <a:cs typeface="Times New Roman"/>
              </a:rPr>
              <a:t>tangible</a:t>
            </a:r>
            <a:r>
              <a:rPr lang="en-US" sz="1800" dirty="0">
                <a:solidFill>
                  <a:schemeClr val="bg2">
                    <a:lumMod val="10000"/>
                  </a:schemeClr>
                </a:solidFill>
                <a:effectLst/>
                <a:latin typeface="Arial"/>
                <a:ea typeface="Calibri" panose="020F0502020204030204" pitchFamily="34" charset="0"/>
                <a:cs typeface="Times New Roman"/>
              </a:rPr>
              <a:t>, </a:t>
            </a:r>
            <a:r>
              <a:rPr lang="en-US" sz="1800" b="1" dirty="0">
                <a:solidFill>
                  <a:schemeClr val="bg2">
                    <a:lumMod val="10000"/>
                  </a:schemeClr>
                </a:solidFill>
                <a:effectLst/>
                <a:latin typeface="Arial"/>
                <a:ea typeface="Calibri" panose="020F0502020204030204" pitchFamily="34" charset="0"/>
                <a:cs typeface="Times New Roman"/>
              </a:rPr>
              <a:t>digital </a:t>
            </a:r>
            <a:r>
              <a:rPr lang="en-US" sz="1800" dirty="0">
                <a:solidFill>
                  <a:schemeClr val="bg2">
                    <a:lumMod val="10000"/>
                  </a:schemeClr>
                </a:solidFill>
                <a:effectLst/>
                <a:latin typeface="Arial"/>
                <a:ea typeface="Calibri" panose="020F0502020204030204" pitchFamily="34" charset="0"/>
                <a:cs typeface="Times New Roman"/>
              </a:rPr>
              <a:t>or </a:t>
            </a:r>
            <a:r>
              <a:rPr lang="en-US" sz="1800" b="1" dirty="0">
                <a:solidFill>
                  <a:schemeClr val="bg2">
                    <a:lumMod val="10000"/>
                  </a:schemeClr>
                </a:solidFill>
                <a:effectLst/>
                <a:latin typeface="Arial"/>
                <a:ea typeface="Calibri" panose="020F0502020204030204" pitchFamily="34" charset="0"/>
                <a:cs typeface="Times New Roman"/>
              </a:rPr>
              <a:t>intangible</a:t>
            </a:r>
            <a:r>
              <a:rPr lang="en-US" sz="1800" dirty="0">
                <a:solidFill>
                  <a:schemeClr val="bg2">
                    <a:lumMod val="10000"/>
                  </a:schemeClr>
                </a:solidFill>
                <a:effectLst/>
                <a:latin typeface="Arial"/>
                <a:ea typeface="Calibri" panose="020F0502020204030204" pitchFamily="34" charset="0"/>
                <a:cs typeface="Times New Roman"/>
              </a:rPr>
              <a:t>.</a:t>
            </a:r>
            <a:r>
              <a:rPr lang="en-US" sz="1600" dirty="0">
                <a:solidFill>
                  <a:schemeClr val="bg2">
                    <a:lumMod val="10000"/>
                  </a:schemeClr>
                </a:solidFill>
                <a:effectLst/>
                <a:latin typeface="Calibri"/>
                <a:ea typeface="Calibri" panose="020F0502020204030204" pitchFamily="34" charset="0"/>
                <a:cs typeface="Times New Roman"/>
              </a:rPr>
              <a:t> </a:t>
            </a:r>
            <a:r>
              <a:rPr lang="en-US" sz="1800" dirty="0">
                <a:solidFill>
                  <a:schemeClr val="bg2">
                    <a:lumMod val="10000"/>
                  </a:schemeClr>
                </a:solidFill>
                <a:effectLst/>
                <a:latin typeface="Arial"/>
                <a:ea typeface="Calibri" panose="020F0502020204030204" pitchFamily="34" charset="0"/>
                <a:cs typeface="Times New Roman"/>
              </a:rPr>
              <a:t>They can also be </a:t>
            </a:r>
            <a:r>
              <a:rPr lang="en-US" sz="1800" b="1" dirty="0">
                <a:solidFill>
                  <a:schemeClr val="bg2">
                    <a:lumMod val="10000"/>
                  </a:schemeClr>
                </a:solidFill>
                <a:effectLst/>
                <a:latin typeface="Arial"/>
                <a:ea typeface="Calibri" panose="020F0502020204030204" pitchFamily="34" charset="0"/>
                <a:cs typeface="Times New Roman"/>
              </a:rPr>
              <a:t>interactive</a:t>
            </a:r>
            <a:r>
              <a:rPr lang="en-US" sz="1800" dirty="0">
                <a:solidFill>
                  <a:schemeClr val="bg2">
                    <a:lumMod val="10000"/>
                  </a:schemeClr>
                </a:solidFill>
                <a:effectLst/>
                <a:latin typeface="Arial"/>
                <a:ea typeface="Calibri" panose="020F0502020204030204" pitchFamily="34" charset="0"/>
                <a:cs typeface="Times New Roman"/>
              </a:rPr>
              <a:t>.</a:t>
            </a:r>
            <a:r>
              <a:rPr lang="en-US" dirty="0">
                <a:solidFill>
                  <a:schemeClr val="bg2">
                    <a:lumMod val="10000"/>
                  </a:schemeClr>
                </a:solidFill>
                <a:latin typeface="Arial"/>
                <a:ea typeface="Calibri" panose="020F0502020204030204" pitchFamily="34" charset="0"/>
                <a:cs typeface="Times New Roman"/>
              </a:rPr>
              <a:t> If you choose to make a live blended exhibition, prefer an alternation of tangible, intangible and digital object. If you choose to create an online blended exhibition, you should ensure that even tangible and/or intangible objects can be digitized in some way. </a:t>
            </a:r>
            <a:endParaRPr lang="en-US" dirty="0">
              <a:solidFill>
                <a:schemeClr val="bg2">
                  <a:lumMod val="10000"/>
                </a:schemeClr>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 name="Picture 1" descr="Logo&#10;&#10;Description automatically generated">
            <a:extLst>
              <a:ext uri="{FF2B5EF4-FFF2-40B4-BE49-F238E27FC236}">
                <a16:creationId xmlns:a16="http://schemas.microsoft.com/office/drawing/2014/main" id="{C10CE17F-1893-DFBA-5B2E-95B8DBCAC5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218153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1876302" y="218539"/>
            <a:ext cx="972954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3: Select objects &amp; decide exhibits </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1" name="Retângulo: Cantos Arredondados 3">
            <a:extLst>
              <a:ext uri="{FF2B5EF4-FFF2-40B4-BE49-F238E27FC236}">
                <a16:creationId xmlns:a16="http://schemas.microsoft.com/office/drawing/2014/main" id="{953DD2FE-5EBA-C121-C303-8C7714C02BFD}"/>
              </a:ext>
            </a:extLst>
          </p:cNvPr>
          <p:cNvSpPr/>
          <p:nvPr/>
        </p:nvSpPr>
        <p:spPr>
          <a:xfrm>
            <a:off x="689113" y="1177413"/>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hr-HR" sz="20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graphicFrame>
        <p:nvGraphicFramePr>
          <p:cNvPr id="2" name="Πίνακας 1">
            <a:extLst>
              <a:ext uri="{FF2B5EF4-FFF2-40B4-BE49-F238E27FC236}">
                <a16:creationId xmlns:a16="http://schemas.microsoft.com/office/drawing/2014/main" id="{0AC80617-1E69-A28E-1F06-E4E979018559}"/>
              </a:ext>
            </a:extLst>
          </p:cNvPr>
          <p:cNvGraphicFramePr>
            <a:graphicFrameLocks noGrp="1"/>
          </p:cNvGraphicFramePr>
          <p:nvPr>
            <p:extLst>
              <p:ext uri="{D42A27DB-BD31-4B8C-83A1-F6EECF244321}">
                <p14:modId xmlns:p14="http://schemas.microsoft.com/office/powerpoint/2010/main" val="70763972"/>
              </p:ext>
            </p:extLst>
          </p:nvPr>
        </p:nvGraphicFramePr>
        <p:xfrm>
          <a:off x="2491056" y="2086882"/>
          <a:ext cx="8356236" cy="3695354"/>
        </p:xfrm>
        <a:graphic>
          <a:graphicData uri="http://schemas.openxmlformats.org/drawingml/2006/table">
            <a:tbl>
              <a:tblPr firstRow="1" firstCol="1" bandRow="1"/>
              <a:tblGrid>
                <a:gridCol w="474677">
                  <a:extLst>
                    <a:ext uri="{9D8B030D-6E8A-4147-A177-3AD203B41FA5}">
                      <a16:colId xmlns:a16="http://schemas.microsoft.com/office/drawing/2014/main" val="4137952589"/>
                    </a:ext>
                  </a:extLst>
                </a:gridCol>
                <a:gridCol w="3346267">
                  <a:extLst>
                    <a:ext uri="{9D8B030D-6E8A-4147-A177-3AD203B41FA5}">
                      <a16:colId xmlns:a16="http://schemas.microsoft.com/office/drawing/2014/main" val="2623258447"/>
                    </a:ext>
                  </a:extLst>
                </a:gridCol>
                <a:gridCol w="1602271">
                  <a:extLst>
                    <a:ext uri="{9D8B030D-6E8A-4147-A177-3AD203B41FA5}">
                      <a16:colId xmlns:a16="http://schemas.microsoft.com/office/drawing/2014/main" val="17741957"/>
                    </a:ext>
                  </a:extLst>
                </a:gridCol>
                <a:gridCol w="1766946">
                  <a:extLst>
                    <a:ext uri="{9D8B030D-6E8A-4147-A177-3AD203B41FA5}">
                      <a16:colId xmlns:a16="http://schemas.microsoft.com/office/drawing/2014/main" val="1988393600"/>
                    </a:ext>
                  </a:extLst>
                </a:gridCol>
                <a:gridCol w="1166075">
                  <a:extLst>
                    <a:ext uri="{9D8B030D-6E8A-4147-A177-3AD203B41FA5}">
                      <a16:colId xmlns:a16="http://schemas.microsoft.com/office/drawing/2014/main" val="3681872183"/>
                    </a:ext>
                  </a:extLst>
                </a:gridCol>
              </a:tblGrid>
              <a:tr h="362604">
                <a:tc>
                  <a:txBody>
                    <a:bodyPr/>
                    <a:lstStyle/>
                    <a:p>
                      <a:pPr algn="ctr">
                        <a:lnSpc>
                          <a:spcPct val="150000"/>
                        </a:lnSpc>
                        <a:spcAft>
                          <a:spcPts val="800"/>
                        </a:spcAft>
                      </a:pP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b="1" dirty="0">
                          <a:solidFill>
                            <a:srgbClr val="2E74B5"/>
                          </a:solidFill>
                          <a:effectLst/>
                          <a:latin typeface="Arial"/>
                          <a:ea typeface="Calibri" panose="020F0502020204030204" pitchFamily="34" charset="0"/>
                          <a:cs typeface="Times New Roman"/>
                        </a:rPr>
                        <a:t>Name of the object</a:t>
                      </a:r>
                      <a:endParaRPr lang="el-GR" sz="1200" b="1"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b="1" dirty="0">
                          <a:solidFill>
                            <a:srgbClr val="2E74B5"/>
                          </a:solidFill>
                          <a:effectLst/>
                          <a:latin typeface="Arial"/>
                          <a:ea typeface="Calibri" panose="020F0502020204030204" pitchFamily="34" charset="0"/>
                          <a:cs typeface="Times New Roman"/>
                        </a:rPr>
                        <a:t>Type</a:t>
                      </a:r>
                      <a:endParaRPr lang="el-GR" sz="1200" b="1"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b="1" dirty="0">
                          <a:solidFill>
                            <a:srgbClr val="2E74B5"/>
                          </a:solidFill>
                          <a:effectLst/>
                          <a:latin typeface="Arial"/>
                          <a:ea typeface="Calibri" panose="020F0502020204030204" pitchFamily="34" charset="0"/>
                          <a:cs typeface="Times New Roman"/>
                        </a:rPr>
                        <a:t>Sub-section</a:t>
                      </a:r>
                      <a:endParaRPr lang="el-GR" sz="1200" b="1"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a:lnSpc>
                          <a:spcPct val="150000"/>
                        </a:lnSpc>
                        <a:spcAft>
                          <a:spcPts val="800"/>
                        </a:spcAft>
                      </a:pPr>
                      <a:r>
                        <a:rPr lang="en-US" sz="1200" b="1" dirty="0">
                          <a:solidFill>
                            <a:srgbClr val="2E74B5"/>
                          </a:solidFill>
                          <a:effectLst/>
                          <a:latin typeface="Arial"/>
                          <a:ea typeface="Calibri" panose="020F0502020204030204" pitchFamily="34" charset="0"/>
                          <a:cs typeface="Times New Roman"/>
                        </a:rPr>
                        <a:t>Creation</a:t>
                      </a:r>
                      <a:endParaRPr lang="el-GR" sz="1200" b="1"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25193749"/>
                  </a:ext>
                </a:extLst>
              </a:tr>
              <a:tr h="387646">
                <a:tc>
                  <a:txBody>
                    <a:bodyPr/>
                    <a:lstStyle/>
                    <a:p>
                      <a:pPr marL="10160">
                        <a:lnSpc>
                          <a:spcPct val="150000"/>
                        </a:lnSpc>
                        <a:spcAft>
                          <a:spcPts val="800"/>
                        </a:spcAft>
                      </a:pPr>
                      <a:r>
                        <a:rPr lang="el-GR" sz="1200" b="1" dirty="0">
                          <a:effectLst/>
                          <a:latin typeface="Arial"/>
                          <a:ea typeface="Calibri" panose="020F0502020204030204" pitchFamily="34" charset="0"/>
                          <a:cs typeface="Times New Roman"/>
                        </a:rPr>
                        <a:t>1.</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Mapping Commandaria Villages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mn-lt"/>
                          <a:ea typeface="Calibri" panose="020F0502020204030204" pitchFamily="34" charset="0"/>
                          <a:cs typeface="Times New Roman"/>
                        </a:rPr>
                        <a:t>Tangible/digital</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Winemaking </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YES</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87639134"/>
                  </a:ext>
                </a:extLst>
              </a:tr>
              <a:tr h="369114">
                <a:tc>
                  <a:txBody>
                    <a:bodyPr/>
                    <a:lstStyle/>
                    <a:p>
                      <a:pPr marL="10160">
                        <a:lnSpc>
                          <a:spcPct val="150000"/>
                        </a:lnSpc>
                        <a:spcAft>
                          <a:spcPts val="800"/>
                        </a:spcAft>
                      </a:pPr>
                      <a:r>
                        <a:rPr lang="en-US" sz="1200" b="1" dirty="0">
                          <a:effectLst/>
                          <a:latin typeface="Arial"/>
                          <a:ea typeface="Calibri" panose="020F0502020204030204" pitchFamily="34" charset="0"/>
                          <a:cs typeface="Times New Roman"/>
                        </a:rPr>
                        <a:t>2.</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Process Book Station</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Digital</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Winemaking</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YES</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62050162"/>
                  </a:ext>
                </a:extLst>
              </a:tr>
              <a:tr h="368465">
                <a:tc>
                  <a:txBody>
                    <a:bodyPr/>
                    <a:lstStyle/>
                    <a:p>
                      <a:pPr marL="685800" indent="-685800">
                        <a:lnSpc>
                          <a:spcPct val="150000"/>
                        </a:lnSpc>
                        <a:spcAft>
                          <a:spcPts val="800"/>
                        </a:spcAft>
                      </a:pPr>
                      <a:r>
                        <a:rPr lang="en-US" sz="1200" b="1" dirty="0">
                          <a:effectLst/>
                          <a:latin typeface="Arial"/>
                          <a:ea typeface="Calibri" panose="020F0502020204030204" pitchFamily="34" charset="0"/>
                          <a:cs typeface="Times New Roman"/>
                        </a:rPr>
                        <a:t>3.</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Mixed Up! – Make your own ‘Wine’</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Tangible</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Winemaking</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YES</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65751516"/>
                  </a:ext>
                </a:extLst>
              </a:tr>
              <a:tr h="369114">
                <a:tc>
                  <a:txBody>
                    <a:bodyPr/>
                    <a:lstStyle/>
                    <a:p>
                      <a:pPr marL="685800" indent="-685800">
                        <a:lnSpc>
                          <a:spcPct val="150000"/>
                        </a:lnSpc>
                        <a:spcAft>
                          <a:spcPts val="800"/>
                        </a:spcAft>
                      </a:pPr>
                      <a:r>
                        <a:rPr lang="en-US" sz="1200" b="1" dirty="0">
                          <a:effectLst/>
                          <a:latin typeface="Arial"/>
                          <a:ea typeface="Calibri" panose="020F0502020204030204" pitchFamily="34" charset="0"/>
                          <a:cs typeface="Times New Roman"/>
                        </a:rPr>
                        <a:t>4.</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Becoming “Wine” Connoisseurs</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Intangible/Tangible</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Winemaking</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YES</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82195066"/>
                  </a:ext>
                </a:extLst>
              </a:tr>
              <a:tr h="369114">
                <a:tc>
                  <a:txBody>
                    <a:bodyPr/>
                    <a:lstStyle/>
                    <a:p>
                      <a:pPr marL="685800" indent="-685800">
                        <a:lnSpc>
                          <a:spcPct val="150000"/>
                        </a:lnSpc>
                        <a:spcAft>
                          <a:spcPts val="800"/>
                        </a:spcAft>
                      </a:pPr>
                      <a:r>
                        <a:rPr lang="en-US" sz="1200" b="1" dirty="0">
                          <a:effectLst/>
                          <a:latin typeface="Arial"/>
                          <a:ea typeface="Calibri" panose="020F0502020204030204" pitchFamily="34" charset="0"/>
                          <a:cs typeface="Times New Roman"/>
                        </a:rPr>
                        <a:t>5.</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A Historical Timeline</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Tangible</a:t>
                      </a:r>
                      <a:r>
                        <a:rPr lang="en-US" sz="1200" dirty="0">
                          <a:effectLst/>
                          <a:latin typeface="Arial"/>
                          <a:ea typeface="Calibri" panose="020F0502020204030204" pitchFamily="34" charset="0"/>
                          <a:cs typeface="Times New Roman"/>
                        </a:rPr>
                        <a:t>/ Digital</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Medieval Ages</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YES</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91479190"/>
                  </a:ext>
                </a:extLst>
              </a:tr>
              <a:tr h="362604">
                <a:tc>
                  <a:txBody>
                    <a:bodyPr/>
                    <a:lstStyle/>
                    <a:p>
                      <a:pPr marL="685800" indent="-685800">
                        <a:lnSpc>
                          <a:spcPct val="150000"/>
                        </a:lnSpc>
                        <a:spcAft>
                          <a:spcPts val="800"/>
                        </a:spcAft>
                      </a:pPr>
                      <a:r>
                        <a:rPr lang="en-US" sz="1200" b="1" dirty="0">
                          <a:effectLst/>
                          <a:latin typeface="Arial"/>
                          <a:ea typeface="Calibri" panose="020F0502020204030204" pitchFamily="34" charset="0"/>
                          <a:cs typeface="Times New Roman"/>
                        </a:rPr>
                        <a:t>6.</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Battle of the Wines – Tell your own story </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Intangible</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Medieval Ages</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YES</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014374157"/>
                  </a:ext>
                </a:extLst>
              </a:tr>
              <a:tr h="369114">
                <a:tc>
                  <a:txBody>
                    <a:bodyPr/>
                    <a:lstStyle/>
                    <a:p>
                      <a:pPr marL="685800" indent="-685800">
                        <a:lnSpc>
                          <a:spcPct val="150000"/>
                        </a:lnSpc>
                        <a:spcAft>
                          <a:spcPts val="800"/>
                        </a:spcAft>
                      </a:pPr>
                      <a:r>
                        <a:rPr lang="en-US" sz="1200" b="1" dirty="0">
                          <a:effectLst/>
                          <a:latin typeface="Arial"/>
                          <a:ea typeface="Calibri" panose="020F0502020204030204" pitchFamily="34" charset="0"/>
                          <a:cs typeface="Times New Roman"/>
                        </a:rPr>
                        <a:t>7.</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Paint your Way</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Tangible</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Tradition</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l-GR" sz="1200" dirty="0">
                          <a:effectLst/>
                          <a:latin typeface="Arial"/>
                          <a:ea typeface="Calibri" panose="020F0502020204030204" pitchFamily="34" charset="0"/>
                          <a:cs typeface="Times New Roman"/>
                        </a:rPr>
                        <a:t>YES</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84240093"/>
                  </a:ext>
                </a:extLst>
              </a:tr>
              <a:tr h="369114">
                <a:tc>
                  <a:txBody>
                    <a:bodyPr/>
                    <a:lstStyle/>
                    <a:p>
                      <a:pPr marL="685800" indent="-685800">
                        <a:lnSpc>
                          <a:spcPct val="150000"/>
                        </a:lnSpc>
                        <a:spcAft>
                          <a:spcPts val="800"/>
                        </a:spcAft>
                      </a:pPr>
                      <a:r>
                        <a:rPr lang="en-US" sz="1200" b="1" dirty="0">
                          <a:effectLst/>
                          <a:latin typeface="Arial"/>
                          <a:ea typeface="Calibri" panose="020F0502020204030204" pitchFamily="34" charset="0"/>
                          <a:cs typeface="Times New Roman"/>
                        </a:rPr>
                        <a:t>8.</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err="1">
                          <a:effectLst/>
                          <a:latin typeface="Arial"/>
                          <a:ea typeface="Calibri" panose="020F0502020204030204" pitchFamily="34" charset="0"/>
                          <a:cs typeface="Times New Roman"/>
                        </a:rPr>
                        <a:t>DIWine</a:t>
                      </a:r>
                      <a:r>
                        <a:rPr lang="en-US" sz="1200" dirty="0">
                          <a:effectLst/>
                          <a:latin typeface="Arial"/>
                          <a:ea typeface="Calibri" panose="020F0502020204030204" pitchFamily="34" charset="0"/>
                          <a:cs typeface="Times New Roman"/>
                        </a:rPr>
                        <a:t>- Do-it-yourself-wine</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Tangible/</a:t>
                      </a:r>
                      <a:r>
                        <a:rPr lang="el-GR" sz="1200" dirty="0">
                          <a:effectLst/>
                          <a:latin typeface="Arial"/>
                          <a:ea typeface="Calibri" panose="020F0502020204030204" pitchFamily="34" charset="0"/>
                          <a:cs typeface="Times New Roman"/>
                        </a:rPr>
                        <a:t>Digital</a:t>
                      </a: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Tradition</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YES</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57081000"/>
                  </a:ext>
                </a:extLst>
              </a:tr>
              <a:tr h="368465">
                <a:tc>
                  <a:txBody>
                    <a:bodyPr/>
                    <a:lstStyle/>
                    <a:p>
                      <a:pPr marL="685800" indent="-685800">
                        <a:lnSpc>
                          <a:spcPct val="150000"/>
                        </a:lnSpc>
                        <a:spcAft>
                          <a:spcPts val="800"/>
                        </a:spcAft>
                      </a:pPr>
                      <a:r>
                        <a:rPr lang="el-GR" sz="1200" b="1" dirty="0">
                          <a:effectLst/>
                          <a:latin typeface="Arial"/>
                          <a:ea typeface="Calibri" panose="020F0502020204030204" pitchFamily="34" charset="0"/>
                          <a:cs typeface="Times New Roman"/>
                        </a:rPr>
                        <a:t>9.</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Commandaria – A short film </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Digital</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Tradition</a:t>
                      </a:r>
                      <a:endParaRPr lang="el-GR" sz="1200" dirty="0" err="1">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nSpc>
                          <a:spcPct val="150000"/>
                        </a:lnSpc>
                        <a:spcAft>
                          <a:spcPts val="800"/>
                        </a:spcAft>
                      </a:pPr>
                      <a:r>
                        <a:rPr lang="en-US" sz="1200" dirty="0">
                          <a:effectLst/>
                          <a:latin typeface="Arial"/>
                          <a:ea typeface="Calibri" panose="020F0502020204030204" pitchFamily="34" charset="0"/>
                          <a:cs typeface="Times New Roman"/>
                        </a:rPr>
                        <a:t>NO</a:t>
                      </a:r>
                      <a:endParaRPr lang="el-GR" sz="1200" dirty="0">
                        <a:effectLst/>
                        <a:latin typeface="Arial"/>
                        <a:ea typeface="Calibri" panose="020F0502020204030204" pitchFamily="34" charset="0"/>
                        <a:cs typeface="Times New Roman"/>
                      </a:endParaRPr>
                    </a:p>
                  </a:txBody>
                  <a:tcPr marL="48958" marR="48958"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49792087"/>
                  </a:ext>
                </a:extLst>
              </a:tr>
            </a:tbl>
          </a:graphicData>
        </a:graphic>
      </p:graphicFrame>
      <p:sp>
        <p:nvSpPr>
          <p:cNvPr id="4" name="TextBox 3">
            <a:extLst>
              <a:ext uri="{FF2B5EF4-FFF2-40B4-BE49-F238E27FC236}">
                <a16:creationId xmlns:a16="http://schemas.microsoft.com/office/drawing/2014/main" id="{4F2121AC-5665-AA31-7584-98FF651BE6CC}"/>
              </a:ext>
            </a:extLst>
          </p:cNvPr>
          <p:cNvSpPr txBox="1"/>
          <p:nvPr/>
        </p:nvSpPr>
        <p:spPr>
          <a:xfrm>
            <a:off x="974158" y="1341108"/>
            <a:ext cx="10813773" cy="4630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a:rPr>
              <a:t>As you collect objects, </a:t>
            </a:r>
            <a:r>
              <a:rPr kumimoji="0" lang="en-US" sz="1800" b="1"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a:rPr>
              <a:t>create a list</a:t>
            </a:r>
            <a:r>
              <a:rPr kumimoji="0" lang="en-US" sz="18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a:rPr>
              <a:t>. Write down the objects that are not ready and should be created.</a:t>
            </a:r>
            <a:endParaRPr kumimoji="0" lang="el-GR" sz="1800" b="0" i="0" u="none" strike="noStrike" kern="1200" cap="none" spc="0" normalizeH="0" baseline="0" noProof="0" dirty="0">
              <a:ln>
                <a:noFill/>
              </a:ln>
              <a:solidFill>
                <a:srgbClr val="002060"/>
              </a:solidFill>
              <a:effectLst/>
              <a:uLnTx/>
              <a:uFillTx/>
              <a:latin typeface="Arial"/>
              <a:ea typeface="Calibri" panose="020F0502020204030204" pitchFamily="34" charset="0"/>
              <a:cs typeface="Times New Roman"/>
            </a:endParaRPr>
          </a:p>
        </p:txBody>
      </p:sp>
      <p:sp>
        <p:nvSpPr>
          <p:cNvPr id="5" name="TextBox 4">
            <a:extLst>
              <a:ext uri="{FF2B5EF4-FFF2-40B4-BE49-F238E27FC236}">
                <a16:creationId xmlns:a16="http://schemas.microsoft.com/office/drawing/2014/main" id="{172DACC4-765F-BA8B-A53D-04F8F595005A}"/>
              </a:ext>
            </a:extLst>
          </p:cNvPr>
          <p:cNvSpPr txBox="1"/>
          <p:nvPr/>
        </p:nvSpPr>
        <p:spPr>
          <a:xfrm>
            <a:off x="1058914" y="1857321"/>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Logo&#10;&#10;Description automatically generated">
            <a:extLst>
              <a:ext uri="{FF2B5EF4-FFF2-40B4-BE49-F238E27FC236}">
                <a16:creationId xmlns:a16="http://schemas.microsoft.com/office/drawing/2014/main" id="{650B5949-8FD7-DFF7-A944-649E4CA8A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228161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4: Design your exhibition </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167138" y="1477109"/>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423493" y="1536486"/>
            <a:ext cx="5514535" cy="2534027"/>
          </a:xfrm>
          <a:prstGeom prst="rect">
            <a:avLst/>
          </a:prstGeom>
          <a:noFill/>
        </p:spPr>
        <p:txBody>
          <a:bodyPr wrap="square" lIns="91440" tIns="45720" rIns="91440" bIns="45720" anchor="t">
            <a:spAutoFit/>
          </a:bodyPr>
          <a:lstStyle/>
          <a:p>
            <a:pPr>
              <a:lnSpc>
                <a:spcPct val="150000"/>
              </a:lnSpc>
              <a:spcAft>
                <a:spcPts val="800"/>
              </a:spcAft>
            </a:pPr>
            <a:r>
              <a:rPr lang="en-US" sz="1800" b="1" dirty="0">
                <a:effectLst/>
                <a:latin typeface="Arial"/>
                <a:ea typeface="Calibri" panose="020F0502020204030204" pitchFamily="34" charset="0"/>
                <a:cs typeface="Times New Roman"/>
              </a:rPr>
              <a:t>If your exhibition takes place </a:t>
            </a:r>
            <a:r>
              <a:rPr lang="en-US" b="1" dirty="0">
                <a:latin typeface="Arial"/>
                <a:ea typeface="Calibri" panose="020F0502020204030204" pitchFamily="34" charset="0"/>
                <a:cs typeface="Times New Roman"/>
              </a:rPr>
              <a:t>physically</a:t>
            </a:r>
            <a:r>
              <a:rPr lang="en-US" sz="1800" dirty="0">
                <a:effectLst/>
                <a:latin typeface="Arial"/>
                <a:ea typeface="Calibri" panose="020F0502020204030204" pitchFamily="34" charset="0"/>
                <a:cs typeface="Times New Roman"/>
              </a:rPr>
              <a:t>, think about where it will be held (in the classroom, in the school hall, or in the school yard, which means outdoors) and draw a </a:t>
            </a:r>
            <a:r>
              <a:rPr lang="en-US" dirty="0">
                <a:latin typeface="Arial"/>
                <a:ea typeface="Calibri" panose="020F0502020204030204" pitchFamily="34" charset="0"/>
                <a:cs typeface="Times New Roman"/>
              </a:rPr>
              <a:t>floorplan</a:t>
            </a:r>
            <a:r>
              <a:rPr lang="en-US" sz="1800" dirty="0">
                <a:effectLst/>
                <a:latin typeface="Arial"/>
                <a:ea typeface="Calibri" panose="020F0502020204030204" pitchFamily="34" charset="0"/>
                <a:cs typeface="Times New Roman"/>
              </a:rPr>
              <a:t>. How could you best use this space to display your objects and stories? Sketch the exhibition sections onto the floorplan.</a:t>
            </a:r>
            <a:r>
              <a:rPr lang="en-US" dirty="0">
                <a:latin typeface="Arial"/>
                <a:ea typeface="Calibri" panose="020F0502020204030204" pitchFamily="34" charset="0"/>
                <a:cs typeface="Times New Roman"/>
              </a:rPr>
              <a:t> </a:t>
            </a:r>
            <a:endParaRPr lang="en-US" sz="18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tângulo: Cantos Arredondados 3">
            <a:extLst>
              <a:ext uri="{FF2B5EF4-FFF2-40B4-BE49-F238E27FC236}">
                <a16:creationId xmlns:a16="http://schemas.microsoft.com/office/drawing/2014/main" id="{F98A85A6-91BE-830E-EB30-1531367F348E}"/>
              </a:ext>
            </a:extLst>
          </p:cNvPr>
          <p:cNvSpPr/>
          <p:nvPr/>
        </p:nvSpPr>
        <p:spPr>
          <a:xfrm>
            <a:off x="6161570" y="1475577"/>
            <a:ext cx="580057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65B976D-FEA4-843B-D094-AB4E4B5EA910}"/>
              </a:ext>
            </a:extLst>
          </p:cNvPr>
          <p:cNvSpPr txBox="1"/>
          <p:nvPr/>
        </p:nvSpPr>
        <p:spPr>
          <a:xfrm>
            <a:off x="6224071" y="1639855"/>
            <a:ext cx="5709717" cy="1709571"/>
          </a:xfrm>
          <a:prstGeom prst="rect">
            <a:avLst/>
          </a:prstGeom>
          <a:noFill/>
        </p:spPr>
        <p:txBody>
          <a:bodyPr wrap="square" lIns="91440" tIns="45720" rIns="91440" bIns="45720" anchor="t">
            <a:spAutoFit/>
          </a:bodyPr>
          <a:lstStyle/>
          <a:p>
            <a:pPr>
              <a:lnSpc>
                <a:spcPct val="150000"/>
              </a:lnSpc>
              <a:spcAft>
                <a:spcPts val="800"/>
              </a:spcAft>
              <a:defRPr/>
            </a:pPr>
            <a:r>
              <a:rPr kumimoji="0" lang="en-US" sz="1800" b="1" i="0" u="none" strike="noStrike" kern="1200" cap="none" spc="0" normalizeH="0" baseline="0" noProof="0" dirty="0">
                <a:ln>
                  <a:noFill/>
                </a:ln>
                <a:effectLst/>
                <a:uLnTx/>
                <a:uFillTx/>
                <a:latin typeface="Arial"/>
                <a:ea typeface="Calibri" panose="020F0502020204030204" pitchFamily="34" charset="0"/>
                <a:cs typeface="Times New Roman"/>
              </a:rPr>
              <a:t>If your exhibition is digital</a:t>
            </a:r>
            <a:r>
              <a:rPr kumimoji="0" lang="en-US" sz="1800" b="0" i="0" u="none" strike="noStrike" kern="1200" cap="none" spc="0" normalizeH="0" baseline="0" noProof="0" dirty="0">
                <a:ln>
                  <a:noFill/>
                </a:ln>
                <a:effectLst/>
                <a:uLnTx/>
                <a:uFillTx/>
                <a:latin typeface="Arial"/>
                <a:ea typeface="Calibri" panose="020F0502020204030204" pitchFamily="34" charset="0"/>
                <a:cs typeface="Times New Roman"/>
              </a:rPr>
              <a:t>, decide how it will be displayed online</a:t>
            </a:r>
            <a:r>
              <a:rPr lang="en-US" dirty="0">
                <a:latin typeface="Arial"/>
                <a:ea typeface="Calibri" panose="020F0502020204030204" pitchFamily="34" charset="0"/>
                <a:cs typeface="Times New Roman"/>
              </a:rPr>
              <a:t>.</a:t>
            </a:r>
            <a:r>
              <a:rPr kumimoji="0" lang="en-US" sz="1800" b="0" i="0" u="none" strike="noStrike" kern="1200" cap="none" spc="0" normalizeH="0" baseline="0" noProof="0" dirty="0">
                <a:ln>
                  <a:noFill/>
                </a:ln>
                <a:effectLst/>
                <a:uLnTx/>
                <a:uFillTx/>
                <a:latin typeface="Arial"/>
                <a:ea typeface="Calibri" panose="020F0502020204030204" pitchFamily="34" charset="0"/>
                <a:cs typeface="Times New Roman"/>
              </a:rPr>
              <a:t> Will it be included in the school’s website or another? Will you create a separate blog just for this purpose?</a:t>
            </a:r>
            <a:r>
              <a:rPr lang="en-US" dirty="0">
                <a:latin typeface="Arial"/>
                <a:ea typeface="Calibri" panose="020F0502020204030204" pitchFamily="34" charset="0"/>
                <a:cs typeface="Times New Roman"/>
              </a:rPr>
              <a:t> </a:t>
            </a:r>
            <a:endParaRPr lang="el-GR" sz="1600" b="0" i="0" u="none" strike="noStrike" kern="1200" cap="none" spc="0" normalizeH="0" baseline="0" noProof="0" dirty="0">
              <a:ln>
                <a:noFill/>
              </a:ln>
              <a:effectLst/>
              <a:uLnTx/>
              <a:uFillTx/>
              <a:latin typeface="Calibri"/>
              <a:ea typeface="Calibri" panose="020F0502020204030204" pitchFamily="34" charset="0"/>
              <a:cs typeface="Times New Roman" panose="02020603050405020304" pitchFamily="18" charset="0"/>
            </a:endParaRPr>
          </a:p>
        </p:txBody>
      </p:sp>
      <p:pic>
        <p:nvPicPr>
          <p:cNvPr id="71" name="Picture 70">
            <a:extLst>
              <a:ext uri="{FF2B5EF4-FFF2-40B4-BE49-F238E27FC236}">
                <a16:creationId xmlns:a16="http://schemas.microsoft.com/office/drawing/2014/main" id="{76E08E08-8703-8531-0918-C0390BF5B5FB}"/>
              </a:ext>
            </a:extLst>
          </p:cNvPr>
          <p:cNvPicPr>
            <a:picLocks noChangeAspect="1"/>
          </p:cNvPicPr>
          <p:nvPr/>
        </p:nvPicPr>
        <p:blipFill>
          <a:blip r:embed="rId6"/>
          <a:stretch>
            <a:fillRect/>
          </a:stretch>
        </p:blipFill>
        <p:spPr>
          <a:xfrm>
            <a:off x="797501" y="4109352"/>
            <a:ext cx="4329953" cy="1824766"/>
          </a:xfrm>
          <a:prstGeom prst="rect">
            <a:avLst/>
          </a:prstGeom>
        </p:spPr>
      </p:pic>
      <p:grpSp>
        <p:nvGrpSpPr>
          <p:cNvPr id="72" name="Group 71">
            <a:extLst>
              <a:ext uri="{FF2B5EF4-FFF2-40B4-BE49-F238E27FC236}">
                <a16:creationId xmlns:a16="http://schemas.microsoft.com/office/drawing/2014/main" id="{DB2F5450-9C7F-743D-2818-DCAB8C1A4590}"/>
              </a:ext>
            </a:extLst>
          </p:cNvPr>
          <p:cNvGrpSpPr/>
          <p:nvPr/>
        </p:nvGrpSpPr>
        <p:grpSpPr>
          <a:xfrm>
            <a:off x="6445624" y="3810000"/>
            <a:ext cx="5256604" cy="1511514"/>
            <a:chOff x="1" y="291427"/>
            <a:chExt cx="5701745" cy="1223995"/>
          </a:xfrm>
        </p:grpSpPr>
        <p:sp>
          <p:nvSpPr>
            <p:cNvPr id="73" name="Ορθογώνιο 15">
              <a:extLst>
                <a:ext uri="{FF2B5EF4-FFF2-40B4-BE49-F238E27FC236}">
                  <a16:creationId xmlns:a16="http://schemas.microsoft.com/office/drawing/2014/main" id="{713E9358-E8E5-DF2A-569F-53346F841111}"/>
                </a:ext>
              </a:extLst>
            </p:cNvPr>
            <p:cNvSpPr/>
            <p:nvPr/>
          </p:nvSpPr>
          <p:spPr>
            <a:xfrm>
              <a:off x="1784452" y="291427"/>
              <a:ext cx="2600325" cy="2404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Winemaking </a:t>
              </a:r>
              <a:endParaRPr lang="en-US" sz="1100">
                <a:effectLst/>
                <a:ea typeface="Calibri" panose="020F0502020204030204" pitchFamily="34" charset="0"/>
                <a:cs typeface="Times New Roman" panose="02020603050405020304" pitchFamily="18" charset="0"/>
              </a:endParaRPr>
            </a:p>
          </p:txBody>
        </p:sp>
        <p:sp>
          <p:nvSpPr>
            <p:cNvPr id="74" name="Ορθογώνιο 22">
              <a:extLst>
                <a:ext uri="{FF2B5EF4-FFF2-40B4-BE49-F238E27FC236}">
                  <a16:creationId xmlns:a16="http://schemas.microsoft.com/office/drawing/2014/main" id="{FC897079-7535-BD79-496B-0F551CD0F4D3}"/>
                </a:ext>
              </a:extLst>
            </p:cNvPr>
            <p:cNvSpPr/>
            <p:nvPr/>
          </p:nvSpPr>
          <p:spPr>
            <a:xfrm>
              <a:off x="1" y="733013"/>
              <a:ext cx="1037232" cy="7824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1.Mapping Commandaria Villages</a:t>
              </a:r>
              <a:endParaRPr lang="en-US" sz="1100" dirty="0">
                <a:effectLst/>
                <a:ea typeface="Calibri" panose="020F0502020204030204" pitchFamily="34" charset="0"/>
                <a:cs typeface="Times New Roman" panose="02020603050405020304" pitchFamily="18" charset="0"/>
              </a:endParaRPr>
            </a:p>
          </p:txBody>
        </p:sp>
        <p:sp>
          <p:nvSpPr>
            <p:cNvPr id="75" name="Ορθογώνιο 22">
              <a:extLst>
                <a:ext uri="{FF2B5EF4-FFF2-40B4-BE49-F238E27FC236}">
                  <a16:creationId xmlns:a16="http://schemas.microsoft.com/office/drawing/2014/main" id="{F1698EF3-E17C-68A2-3312-D297066CDD8D}"/>
                </a:ext>
              </a:extLst>
            </p:cNvPr>
            <p:cNvSpPr/>
            <p:nvPr/>
          </p:nvSpPr>
          <p:spPr>
            <a:xfrm>
              <a:off x="1563372" y="733953"/>
              <a:ext cx="981075" cy="7813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2. Grapes – Process Book </a:t>
              </a:r>
              <a:endParaRPr lang="en-US" sz="1100" dirty="0">
                <a:effectLst/>
                <a:ea typeface="Calibri" panose="020F0502020204030204" pitchFamily="34" charset="0"/>
                <a:cs typeface="Times New Roman" panose="02020603050405020304" pitchFamily="18" charset="0"/>
              </a:endParaRPr>
            </a:p>
          </p:txBody>
        </p:sp>
        <p:sp>
          <p:nvSpPr>
            <p:cNvPr id="76" name="Ορθογώνιο 22">
              <a:extLst>
                <a:ext uri="{FF2B5EF4-FFF2-40B4-BE49-F238E27FC236}">
                  <a16:creationId xmlns:a16="http://schemas.microsoft.com/office/drawing/2014/main" id="{57A2EB0F-1201-485E-F428-AC08401F31D8}"/>
                </a:ext>
              </a:extLst>
            </p:cNvPr>
            <p:cNvSpPr/>
            <p:nvPr/>
          </p:nvSpPr>
          <p:spPr>
            <a:xfrm>
              <a:off x="3104505" y="744312"/>
              <a:ext cx="981075" cy="771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3. Mixed Up!</a:t>
              </a:r>
              <a:endParaRPr lang="en-US" sz="1100">
                <a:effectLst/>
                <a:ea typeface="Calibri" panose="020F0502020204030204" pitchFamily="34" charset="0"/>
                <a:cs typeface="Times New Roman" panose="02020603050405020304" pitchFamily="18" charset="0"/>
              </a:endParaRPr>
            </a:p>
          </p:txBody>
        </p:sp>
        <p:sp>
          <p:nvSpPr>
            <p:cNvPr id="77" name="Ορθογώνιο 22">
              <a:extLst>
                <a:ext uri="{FF2B5EF4-FFF2-40B4-BE49-F238E27FC236}">
                  <a16:creationId xmlns:a16="http://schemas.microsoft.com/office/drawing/2014/main" id="{0F447BC2-FA23-9AFF-F7FB-241E4ECE3466}"/>
                </a:ext>
              </a:extLst>
            </p:cNvPr>
            <p:cNvSpPr/>
            <p:nvPr/>
          </p:nvSpPr>
          <p:spPr>
            <a:xfrm>
              <a:off x="4666899" y="733871"/>
              <a:ext cx="1034847" cy="781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4. Becoming Wine Connoisseurs </a:t>
              </a:r>
              <a:endParaRPr lang="en-US" sz="1100">
                <a:effectLst/>
                <a:ea typeface="Calibri" panose="020F0502020204030204" pitchFamily="34" charset="0"/>
                <a:cs typeface="Times New Roman" panose="02020603050405020304" pitchFamily="18" charset="0"/>
              </a:endParaRPr>
            </a:p>
          </p:txBody>
        </p:sp>
        <p:sp>
          <p:nvSpPr>
            <p:cNvPr id="78" name="Βέλος: Αριστερό-δεξιό 27">
              <a:extLst>
                <a:ext uri="{FF2B5EF4-FFF2-40B4-BE49-F238E27FC236}">
                  <a16:creationId xmlns:a16="http://schemas.microsoft.com/office/drawing/2014/main" id="{C1D37CB2-1226-008F-24B0-247E241906D1}"/>
                </a:ext>
              </a:extLst>
            </p:cNvPr>
            <p:cNvSpPr/>
            <p:nvPr/>
          </p:nvSpPr>
          <p:spPr>
            <a:xfrm>
              <a:off x="1113125" y="1114593"/>
              <a:ext cx="374355" cy="161703"/>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9" name="Βέλος: Αριστερό-δεξιό 27">
              <a:extLst>
                <a:ext uri="{FF2B5EF4-FFF2-40B4-BE49-F238E27FC236}">
                  <a16:creationId xmlns:a16="http://schemas.microsoft.com/office/drawing/2014/main" id="{D4421433-465E-E76A-92D4-5823B270F073}"/>
                </a:ext>
              </a:extLst>
            </p:cNvPr>
            <p:cNvSpPr/>
            <p:nvPr/>
          </p:nvSpPr>
          <p:spPr>
            <a:xfrm>
              <a:off x="2655924" y="1114593"/>
              <a:ext cx="363722" cy="151071"/>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Βέλος: Αριστερό-δεξιό 27">
              <a:extLst>
                <a:ext uri="{FF2B5EF4-FFF2-40B4-BE49-F238E27FC236}">
                  <a16:creationId xmlns:a16="http://schemas.microsoft.com/office/drawing/2014/main" id="{7A7FBEC9-1C48-D220-1ADF-93F3E666A11F}"/>
                </a:ext>
              </a:extLst>
            </p:cNvPr>
            <p:cNvSpPr/>
            <p:nvPr/>
          </p:nvSpPr>
          <p:spPr>
            <a:xfrm>
              <a:off x="4197645" y="1103958"/>
              <a:ext cx="363722" cy="140439"/>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5" name="Picture 4" descr="Logo&#10;&#10;Description automatically generated">
            <a:extLst>
              <a:ext uri="{FF2B5EF4-FFF2-40B4-BE49-F238E27FC236}">
                <a16:creationId xmlns:a16="http://schemas.microsoft.com/office/drawing/2014/main" id="{955C20A8-8F9D-6B49-36FE-200B20C9BF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15738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tângulo: Cantos Arredondados 3">
            <a:extLst>
              <a:ext uri="{FF2B5EF4-FFF2-40B4-BE49-F238E27FC236}">
                <a16:creationId xmlns:a16="http://schemas.microsoft.com/office/drawing/2014/main" id="{3F77392C-9B50-F231-302A-C92E022FFE75}"/>
              </a:ext>
            </a:extLst>
          </p:cNvPr>
          <p:cNvSpPr/>
          <p:nvPr/>
        </p:nvSpPr>
        <p:spPr>
          <a:xfrm>
            <a:off x="177699" y="1467738"/>
            <a:ext cx="11621450"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4: Design your exhibition </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pSp>
        <p:nvGrpSpPr>
          <p:cNvPr id="5" name="Group 4">
            <a:extLst>
              <a:ext uri="{FF2B5EF4-FFF2-40B4-BE49-F238E27FC236}">
                <a16:creationId xmlns:a16="http://schemas.microsoft.com/office/drawing/2014/main" id="{D6AD8EC6-0567-E517-6171-DFD23BA990DD}"/>
              </a:ext>
            </a:extLst>
          </p:cNvPr>
          <p:cNvGrpSpPr/>
          <p:nvPr/>
        </p:nvGrpSpPr>
        <p:grpSpPr>
          <a:xfrm>
            <a:off x="875099" y="2770760"/>
            <a:ext cx="3994433" cy="1929113"/>
            <a:chOff x="723003" y="198924"/>
            <a:chExt cx="3067579" cy="1183150"/>
          </a:xfrm>
        </p:grpSpPr>
        <p:sp>
          <p:nvSpPr>
            <p:cNvPr id="9" name="Ορθογώνιο 15">
              <a:extLst>
                <a:ext uri="{FF2B5EF4-FFF2-40B4-BE49-F238E27FC236}">
                  <a16:creationId xmlns:a16="http://schemas.microsoft.com/office/drawing/2014/main" id="{2C731EB7-98AF-994E-946D-2FAB5C6CC0C0}"/>
                </a:ext>
              </a:extLst>
            </p:cNvPr>
            <p:cNvSpPr/>
            <p:nvPr/>
          </p:nvSpPr>
          <p:spPr>
            <a:xfrm>
              <a:off x="1146823" y="198924"/>
              <a:ext cx="2260741" cy="248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Medieval  Ages</a:t>
              </a:r>
              <a:endParaRPr lang="en-US" sz="1100">
                <a:effectLst/>
                <a:ea typeface="Calibri" panose="020F0502020204030204" pitchFamily="34" charset="0"/>
                <a:cs typeface="Times New Roman" panose="02020603050405020304" pitchFamily="18" charset="0"/>
              </a:endParaRPr>
            </a:p>
          </p:txBody>
        </p:sp>
        <p:sp>
          <p:nvSpPr>
            <p:cNvPr id="10" name="Ορθογώνιο 22">
              <a:extLst>
                <a:ext uri="{FF2B5EF4-FFF2-40B4-BE49-F238E27FC236}">
                  <a16:creationId xmlns:a16="http://schemas.microsoft.com/office/drawing/2014/main" id="{0C9149AE-6954-E0D9-7E93-B156141E69D1}"/>
                </a:ext>
              </a:extLst>
            </p:cNvPr>
            <p:cNvSpPr/>
            <p:nvPr/>
          </p:nvSpPr>
          <p:spPr>
            <a:xfrm>
              <a:off x="723003" y="642841"/>
              <a:ext cx="1137684" cy="739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5. A Historical Timeline  </a:t>
              </a:r>
              <a:endParaRPr lang="en-US" sz="1100">
                <a:effectLst/>
                <a:ea typeface="Calibri" panose="020F0502020204030204" pitchFamily="34" charset="0"/>
                <a:cs typeface="Times New Roman" panose="02020603050405020304" pitchFamily="18" charset="0"/>
              </a:endParaRPr>
            </a:p>
          </p:txBody>
        </p:sp>
        <p:sp>
          <p:nvSpPr>
            <p:cNvPr id="11" name="Ορθογώνιο 22">
              <a:extLst>
                <a:ext uri="{FF2B5EF4-FFF2-40B4-BE49-F238E27FC236}">
                  <a16:creationId xmlns:a16="http://schemas.microsoft.com/office/drawing/2014/main" id="{98FF2BB6-1C17-EEC1-3841-BE2BBCE8EF41}"/>
                </a:ext>
              </a:extLst>
            </p:cNvPr>
            <p:cNvSpPr/>
            <p:nvPr/>
          </p:nvSpPr>
          <p:spPr>
            <a:xfrm>
              <a:off x="2809507" y="642914"/>
              <a:ext cx="981075" cy="739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6. Battle of the Wines – Tell your own story  </a:t>
              </a:r>
              <a:endParaRPr lang="en-US" sz="1100" dirty="0">
                <a:effectLst/>
                <a:ea typeface="Calibri" panose="020F0502020204030204" pitchFamily="34" charset="0"/>
                <a:cs typeface="Times New Roman" panose="02020603050405020304" pitchFamily="18" charset="0"/>
              </a:endParaRPr>
            </a:p>
          </p:txBody>
        </p:sp>
        <p:sp>
          <p:nvSpPr>
            <p:cNvPr id="12" name="Βέλος: Αριστερό-δεξιό 27">
              <a:extLst>
                <a:ext uri="{FF2B5EF4-FFF2-40B4-BE49-F238E27FC236}">
                  <a16:creationId xmlns:a16="http://schemas.microsoft.com/office/drawing/2014/main" id="{2AFFBF8D-5759-8DB5-1D1A-87119787291C}"/>
                </a:ext>
              </a:extLst>
            </p:cNvPr>
            <p:cNvSpPr/>
            <p:nvPr/>
          </p:nvSpPr>
          <p:spPr>
            <a:xfrm>
              <a:off x="2114855" y="966044"/>
              <a:ext cx="374355" cy="1617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4" name="Group 13">
            <a:extLst>
              <a:ext uri="{FF2B5EF4-FFF2-40B4-BE49-F238E27FC236}">
                <a16:creationId xmlns:a16="http://schemas.microsoft.com/office/drawing/2014/main" id="{B381789E-0DD4-28E0-3635-14ECD0DB19A7}"/>
              </a:ext>
            </a:extLst>
          </p:cNvPr>
          <p:cNvGrpSpPr/>
          <p:nvPr/>
        </p:nvGrpSpPr>
        <p:grpSpPr>
          <a:xfrm>
            <a:off x="5612185" y="2770761"/>
            <a:ext cx="5638521" cy="1929020"/>
            <a:chOff x="574158" y="147869"/>
            <a:chExt cx="4572338" cy="1523359"/>
          </a:xfrm>
        </p:grpSpPr>
        <p:sp>
          <p:nvSpPr>
            <p:cNvPr id="15" name="Ορθογώνιο 15">
              <a:extLst>
                <a:ext uri="{FF2B5EF4-FFF2-40B4-BE49-F238E27FC236}">
                  <a16:creationId xmlns:a16="http://schemas.microsoft.com/office/drawing/2014/main" id="{71EF3D50-61DC-2BD6-B22A-77C077C7443F}"/>
                </a:ext>
              </a:extLst>
            </p:cNvPr>
            <p:cNvSpPr/>
            <p:nvPr/>
          </p:nvSpPr>
          <p:spPr>
            <a:xfrm>
              <a:off x="1847837" y="147869"/>
              <a:ext cx="2600325" cy="277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effectLst/>
                  <a:latin typeface="Arial" panose="020B0604020202020204" pitchFamily="34" charset="0"/>
                  <a:ea typeface="Calibri" panose="020F0502020204030204" pitchFamily="34" charset="0"/>
                  <a:cs typeface="Times New Roman" panose="02020603050405020304" pitchFamily="18" charset="0"/>
                </a:rPr>
                <a:t>Tradition </a:t>
              </a:r>
              <a:endParaRPr lang="en-US" sz="1100">
                <a:effectLst/>
                <a:ea typeface="Calibri" panose="020F0502020204030204" pitchFamily="34" charset="0"/>
                <a:cs typeface="Times New Roman" panose="02020603050405020304" pitchFamily="18" charset="0"/>
              </a:endParaRPr>
            </a:p>
          </p:txBody>
        </p:sp>
        <p:sp>
          <p:nvSpPr>
            <p:cNvPr id="16" name="Ορθογώνιο 22">
              <a:extLst>
                <a:ext uri="{FF2B5EF4-FFF2-40B4-BE49-F238E27FC236}">
                  <a16:creationId xmlns:a16="http://schemas.microsoft.com/office/drawing/2014/main" id="{D64CEC15-1494-95E2-7677-F5D94CE05B4A}"/>
                </a:ext>
              </a:extLst>
            </p:cNvPr>
            <p:cNvSpPr/>
            <p:nvPr/>
          </p:nvSpPr>
          <p:spPr>
            <a:xfrm>
              <a:off x="574158" y="680726"/>
              <a:ext cx="1137684" cy="9905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7. Paint your way </a:t>
              </a:r>
              <a:endParaRPr lang="en-US" sz="1100">
                <a:effectLst/>
                <a:ea typeface="Calibri" panose="020F0502020204030204" pitchFamily="34" charset="0"/>
                <a:cs typeface="Times New Roman" panose="02020603050405020304" pitchFamily="18" charset="0"/>
              </a:endParaRPr>
            </a:p>
          </p:txBody>
        </p:sp>
        <p:sp>
          <p:nvSpPr>
            <p:cNvPr id="17" name="Ορθογώνιο 22">
              <a:extLst>
                <a:ext uri="{FF2B5EF4-FFF2-40B4-BE49-F238E27FC236}">
                  <a16:creationId xmlns:a16="http://schemas.microsoft.com/office/drawing/2014/main" id="{EF283C6C-3A49-E0C2-C48A-B109E5CFA63D}"/>
                </a:ext>
              </a:extLst>
            </p:cNvPr>
            <p:cNvSpPr/>
            <p:nvPr/>
          </p:nvSpPr>
          <p:spPr>
            <a:xfrm>
              <a:off x="4064163" y="659908"/>
              <a:ext cx="1082333" cy="100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9. Commandaria – A short film</a:t>
              </a:r>
              <a:endParaRPr lang="en-US" sz="1100" dirty="0">
                <a:effectLst/>
                <a:ea typeface="Calibri" panose="020F0502020204030204" pitchFamily="34" charset="0"/>
                <a:cs typeface="Times New Roman" panose="02020603050405020304" pitchFamily="18" charset="0"/>
              </a:endParaRPr>
            </a:p>
          </p:txBody>
        </p:sp>
        <p:sp>
          <p:nvSpPr>
            <p:cNvPr id="18" name="Ορθογώνιο 22">
              <a:extLst>
                <a:ext uri="{FF2B5EF4-FFF2-40B4-BE49-F238E27FC236}">
                  <a16:creationId xmlns:a16="http://schemas.microsoft.com/office/drawing/2014/main" id="{D6DD77EA-F31F-6D95-3C6D-5338D5C51FD1}"/>
                </a:ext>
              </a:extLst>
            </p:cNvPr>
            <p:cNvSpPr/>
            <p:nvPr/>
          </p:nvSpPr>
          <p:spPr>
            <a:xfrm>
              <a:off x="2349588" y="659908"/>
              <a:ext cx="981075" cy="1003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8. DIWine – Do-it-yourself-Wine</a:t>
              </a:r>
              <a:endParaRPr lang="en-US" sz="1100" dirty="0">
                <a:effectLst/>
                <a:ea typeface="Calibri" panose="020F0502020204030204" pitchFamily="34" charset="0"/>
                <a:cs typeface="Times New Roman" panose="02020603050405020304" pitchFamily="18" charset="0"/>
              </a:endParaRPr>
            </a:p>
          </p:txBody>
        </p:sp>
        <p:sp>
          <p:nvSpPr>
            <p:cNvPr id="19" name="Βέλος: Αριστερό-δεξιό 27">
              <a:extLst>
                <a:ext uri="{FF2B5EF4-FFF2-40B4-BE49-F238E27FC236}">
                  <a16:creationId xmlns:a16="http://schemas.microsoft.com/office/drawing/2014/main" id="{054C2516-F33E-CE8E-F36F-018011836422}"/>
                </a:ext>
              </a:extLst>
            </p:cNvPr>
            <p:cNvSpPr/>
            <p:nvPr/>
          </p:nvSpPr>
          <p:spPr>
            <a:xfrm>
              <a:off x="1807595" y="1128775"/>
              <a:ext cx="446240" cy="2150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Βέλος: Αριστερό-δεξιό 27">
              <a:extLst>
                <a:ext uri="{FF2B5EF4-FFF2-40B4-BE49-F238E27FC236}">
                  <a16:creationId xmlns:a16="http://schemas.microsoft.com/office/drawing/2014/main" id="{AF5B77B7-63C1-8343-831B-70F0BEF51662}"/>
                </a:ext>
              </a:extLst>
            </p:cNvPr>
            <p:cNvSpPr/>
            <p:nvPr/>
          </p:nvSpPr>
          <p:spPr>
            <a:xfrm>
              <a:off x="3619424" y="1128775"/>
              <a:ext cx="348985" cy="2150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pic>
        <p:nvPicPr>
          <p:cNvPr id="3" name="Picture 2" descr="Logo&#10;&#10;Description automatically generated">
            <a:extLst>
              <a:ext uri="{FF2B5EF4-FFF2-40B4-BE49-F238E27FC236}">
                <a16:creationId xmlns:a16="http://schemas.microsoft.com/office/drawing/2014/main" id="{5137796F-3BCF-0469-5B17-91E07D9970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13621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4: Design your exhibition </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167138" y="1477109"/>
            <a:ext cx="5290079" cy="4223300"/>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284500" y="1805040"/>
            <a:ext cx="4987891" cy="3575851"/>
          </a:xfrm>
          <a:prstGeom prst="rect">
            <a:avLst/>
          </a:prstGeom>
          <a:noFill/>
        </p:spPr>
        <p:txBody>
          <a:bodyPr wrap="square" lIns="91440" tIns="45720" rIns="91440" bIns="45720" anchor="t">
            <a:spAutoFit/>
          </a:bodyPr>
          <a:lstStyle/>
          <a:p>
            <a:pPr>
              <a:lnSpc>
                <a:spcPct val="150000"/>
              </a:lnSpc>
              <a:spcAft>
                <a:spcPts val="8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Object arrangement &amp; display</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Discuss how you wish to group and arrange objects for display. The criteria you set depend on your main theme and the story you want to tell.</a:t>
            </a:r>
          </a:p>
          <a:p>
            <a:pPr>
              <a:lnSpc>
                <a:spcPct val="150000"/>
              </a:lnSpc>
              <a:spcAft>
                <a:spcPts val="800"/>
              </a:spcAft>
            </a:pPr>
            <a:r>
              <a:rPr lang="en-US" sz="1600" dirty="0">
                <a:effectLst/>
                <a:latin typeface="Arial"/>
                <a:ea typeface="Calibri" panose="020F0502020204030204" pitchFamily="34" charset="0"/>
                <a:cs typeface="Times New Roman"/>
              </a:rPr>
              <a:t>Think about how you </a:t>
            </a:r>
            <a:r>
              <a:rPr lang="en-US" sz="1600" dirty="0">
                <a:latin typeface="Arial"/>
                <a:ea typeface="Calibri" panose="020F0502020204030204" pitchFamily="34" charset="0"/>
                <a:cs typeface="Times New Roman"/>
              </a:rPr>
              <a:t>will display</a:t>
            </a:r>
            <a:r>
              <a:rPr lang="en-US" sz="1600" dirty="0">
                <a:effectLst/>
                <a:latin typeface="Arial"/>
                <a:ea typeface="Calibri" panose="020F0502020204030204" pitchFamily="34" charset="0"/>
                <a:cs typeface="Times New Roman"/>
              </a:rPr>
              <a:t> your objects and stories. What additional resources you need to display. You can use the walls, old pieces of wood, a piece of furniture, cardboard boxes, folded paper for labels, or a projector, a tablet.</a:t>
            </a:r>
            <a:endParaRPr lang="el-GR" sz="1600" dirty="0">
              <a:effectLst/>
              <a:latin typeface="Arial"/>
              <a:ea typeface="Calibri" panose="020F0502020204030204" pitchFamily="34" charset="0"/>
              <a:cs typeface="Times New Roman"/>
            </a:endParaRPr>
          </a:p>
        </p:txBody>
      </p:sp>
      <p:sp>
        <p:nvSpPr>
          <p:cNvPr id="13" name="TextBox 12">
            <a:extLst>
              <a:ext uri="{FF2B5EF4-FFF2-40B4-BE49-F238E27FC236}">
                <a16:creationId xmlns:a16="http://schemas.microsoft.com/office/drawing/2014/main" id="{A65B976D-FEA4-843B-D094-AB4E4B5EA910}"/>
              </a:ext>
            </a:extLst>
          </p:cNvPr>
          <p:cNvSpPr txBox="1"/>
          <p:nvPr/>
        </p:nvSpPr>
        <p:spPr>
          <a:xfrm>
            <a:off x="7949053" y="6347593"/>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Πίνακας 4">
            <a:extLst>
              <a:ext uri="{FF2B5EF4-FFF2-40B4-BE49-F238E27FC236}">
                <a16:creationId xmlns:a16="http://schemas.microsoft.com/office/drawing/2014/main" id="{DEE6662E-1A24-02BA-90E6-D64BEE2187B0}"/>
              </a:ext>
            </a:extLst>
          </p:cNvPr>
          <p:cNvGraphicFramePr>
            <a:graphicFrameLocks noGrp="1"/>
          </p:cNvGraphicFramePr>
          <p:nvPr>
            <p:extLst>
              <p:ext uri="{D42A27DB-BD31-4B8C-83A1-F6EECF244321}">
                <p14:modId xmlns:p14="http://schemas.microsoft.com/office/powerpoint/2010/main" val="2177766199"/>
              </p:ext>
            </p:extLst>
          </p:nvPr>
        </p:nvGraphicFramePr>
        <p:xfrm>
          <a:off x="5706893" y="1186150"/>
          <a:ext cx="6191828" cy="5110213"/>
        </p:xfrm>
        <a:graphic>
          <a:graphicData uri="http://schemas.openxmlformats.org/drawingml/2006/table">
            <a:tbl>
              <a:tblPr firstRow="1" firstCol="1" bandRow="1"/>
              <a:tblGrid>
                <a:gridCol w="1439140">
                  <a:extLst>
                    <a:ext uri="{9D8B030D-6E8A-4147-A177-3AD203B41FA5}">
                      <a16:colId xmlns:a16="http://schemas.microsoft.com/office/drawing/2014/main" val="1725090391"/>
                    </a:ext>
                  </a:extLst>
                </a:gridCol>
                <a:gridCol w="1482195">
                  <a:extLst>
                    <a:ext uri="{9D8B030D-6E8A-4147-A177-3AD203B41FA5}">
                      <a16:colId xmlns:a16="http://schemas.microsoft.com/office/drawing/2014/main" val="241287969"/>
                    </a:ext>
                  </a:extLst>
                </a:gridCol>
                <a:gridCol w="3270493">
                  <a:extLst>
                    <a:ext uri="{9D8B030D-6E8A-4147-A177-3AD203B41FA5}">
                      <a16:colId xmlns:a16="http://schemas.microsoft.com/office/drawing/2014/main" val="2707828528"/>
                    </a:ext>
                  </a:extLst>
                </a:gridCol>
              </a:tblGrid>
              <a:tr h="195165">
                <a:tc>
                  <a:txBody>
                    <a:bodyPr/>
                    <a:lstStyle/>
                    <a:p>
                      <a:pPr algn="ctr">
                        <a:lnSpc>
                          <a:spcPct val="150000"/>
                        </a:lnSpc>
                        <a:spcAft>
                          <a:spcPts val="800"/>
                        </a:spcAft>
                      </a:pPr>
                      <a:r>
                        <a:rPr lang="en-US" sz="1000" b="1" dirty="0">
                          <a:solidFill>
                            <a:srgbClr val="2E74B5"/>
                          </a:solidFill>
                          <a:effectLst/>
                          <a:latin typeface="Arial"/>
                          <a:ea typeface="Calibri" panose="020F0502020204030204" pitchFamily="34" charset="0"/>
                          <a:cs typeface="Times New Roman"/>
                        </a:rPr>
                        <a:t>Sub-sections </a:t>
                      </a:r>
                      <a:endParaRPr lang="el-GR" sz="1000" b="1">
                        <a:effectLst/>
                        <a:latin typeface="Calibri"/>
                        <a:ea typeface="Calibri" panose="020F0502020204030204" pitchFamily="34" charset="0"/>
                        <a:cs typeface="Times New Roman"/>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800"/>
                        </a:spcAft>
                      </a:pPr>
                      <a:r>
                        <a:rPr lang="en-US" sz="1000" b="1" dirty="0">
                          <a:solidFill>
                            <a:srgbClr val="2E74B5"/>
                          </a:solidFill>
                          <a:effectLst/>
                          <a:latin typeface="Arial"/>
                          <a:ea typeface="Calibri" panose="020F0502020204030204" pitchFamily="34" charset="0"/>
                          <a:cs typeface="Times New Roman"/>
                        </a:rPr>
                        <a:t>Object arrangement</a:t>
                      </a:r>
                      <a:endParaRPr lang="el-GR" sz="1000" b="1" dirty="0">
                        <a:effectLst/>
                        <a:latin typeface="Arial"/>
                        <a:ea typeface="Calibri" panose="020F0502020204030204" pitchFamily="34" charset="0"/>
                        <a:cs typeface="Times New Roman"/>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800"/>
                        </a:spcAft>
                      </a:pPr>
                      <a:r>
                        <a:rPr lang="en-US" sz="1000" b="1" dirty="0">
                          <a:solidFill>
                            <a:srgbClr val="2E74B5"/>
                          </a:solidFill>
                          <a:effectLst/>
                          <a:latin typeface="Arial"/>
                          <a:ea typeface="Calibri" panose="020F0502020204030204" pitchFamily="34" charset="0"/>
                          <a:cs typeface="Times New Roman"/>
                        </a:rPr>
                        <a:t>Object display</a:t>
                      </a:r>
                      <a:endParaRPr lang="el-GR" sz="1000" b="1" dirty="0">
                        <a:effectLst/>
                        <a:latin typeface="Arial"/>
                        <a:ea typeface="Calibri" panose="020F0502020204030204" pitchFamily="34" charset="0"/>
                        <a:cs typeface="Times New Roman"/>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96214889"/>
                  </a:ext>
                </a:extLst>
              </a:tr>
              <a:tr h="262488">
                <a:tc rowSpan="4">
                  <a:txBody>
                    <a:bodyPr/>
                    <a:lstStyle/>
                    <a:p>
                      <a:pPr marL="100330" algn="ctr">
                        <a:lnSpc>
                          <a:spcPct val="150000"/>
                        </a:lnSpc>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Winemaking</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1.An explanatory map of Cyprus winemaking regions</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tabLst>
                          <a:tab pos="2922905" algn="r"/>
                        </a:tabLst>
                      </a:pPr>
                      <a:r>
                        <a:rPr lang="en-US" sz="1000" dirty="0">
                          <a:effectLst/>
                          <a:latin typeface="Arial" panose="020B0604020202020204" pitchFamily="34" charset="0"/>
                          <a:ea typeface="Arial" panose="020B0604020202020204" pitchFamily="34" charset="0"/>
                          <a:cs typeface="Times New Roman" panose="02020603050405020304" pitchFamily="18" charset="0"/>
                        </a:rPr>
                        <a:t> Cyprus map printed out in large scale (zoomed) and placed on the floor with cut out labels to be glued on. If activity will be held digitally use a computer/tablet screen per student group (separate stations per group).</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63225626"/>
                  </a:ext>
                </a:extLst>
              </a:tr>
              <a:tr h="361623">
                <a:tc vMerge="1">
                  <a:txBody>
                    <a:bodyPr/>
                    <a:lstStyle/>
                    <a:p>
                      <a:pPr marL="100330" algn="ctr">
                        <a:lnSpc>
                          <a:spcPct val="150000"/>
                        </a:lnSpc>
                        <a:spcAft>
                          <a:spcPts val="800"/>
                        </a:spcAft>
                      </a:pP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2.Grapes – Process Book</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Digital display on a screen (laptop/PC/tablet) placed on a table. Each group of students should have their own station with electronic device placed on a table/booth.</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12487971"/>
                  </a:ext>
                </a:extLst>
              </a:tr>
              <a:tr h="486651">
                <a:tc vMerge="1">
                  <a:txBody>
                    <a:bodyPr/>
                    <a:lstStyle/>
                    <a:p>
                      <a:pPr marL="100330" algn="ctr">
                        <a:lnSpc>
                          <a:spcPct val="150000"/>
                        </a:lnSpc>
                        <a:spcAft>
                          <a:spcPts val="800"/>
                        </a:spcAft>
                      </a:pP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3.Activity to create their “wine” from fruits</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Table with materials to be used for creation. Students should have their own space to create their wine and all necessary tools. Table to display all creations in the end. The exhibit label will be placed on the wall on top of the table</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69770024"/>
                  </a:ext>
                </a:extLst>
              </a:tr>
              <a:tr h="262488">
                <a:tc vMerge="1">
                  <a:txBody>
                    <a:bodyPr/>
                    <a:lstStyle/>
                    <a:p>
                      <a:pPr marL="100330" algn="ctr">
                        <a:lnSpc>
                          <a:spcPct val="150000"/>
                        </a:lnSpc>
                        <a:spcAft>
                          <a:spcPts val="800"/>
                        </a:spcAft>
                      </a:pP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l-GR" sz="1000" dirty="0">
                          <a:effectLst/>
                          <a:latin typeface="Arial"/>
                          <a:ea typeface="Arial" panose="020B0604020202020204" pitchFamily="34" charset="0"/>
                          <a:cs typeface="Times New Roman"/>
                        </a:rPr>
                        <a:t>4.</a:t>
                      </a:r>
                      <a:r>
                        <a:rPr lang="en-US" sz="1000" dirty="0">
                          <a:effectLst/>
                          <a:latin typeface="+mn-lt"/>
                          <a:ea typeface="Arial" panose="020B0604020202020204" pitchFamily="34" charset="0"/>
                          <a:cs typeface="Times New Roman"/>
                        </a:rPr>
                        <a:t>Activity: Becoming “Wine” Connoisseurs</a:t>
                      </a:r>
                      <a:endParaRPr lang="el-GR" sz="1000" dirty="0">
                        <a:effectLst/>
                        <a:latin typeface="Arial"/>
                        <a:ea typeface="Calibri" panose="020F0502020204030204" pitchFamily="34" charset="0"/>
                        <a:cs typeface="Times New Roman"/>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Based on their judgment and knowledge rate, children are given a rating list to taste different flavors of juices.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52996157"/>
                  </a:ext>
                </a:extLst>
              </a:tr>
              <a:tr h="524977">
                <a:tc rowSpan="2">
                  <a:txBody>
                    <a:bodyPr/>
                    <a:lstStyle/>
                    <a:p>
                      <a:pPr marL="100330" algn="ctr">
                        <a:lnSpc>
                          <a:spcPct val="150000"/>
                        </a:lnSpc>
                        <a:spcAft>
                          <a:spcPts val="800"/>
                        </a:spcAft>
                      </a:pPr>
                      <a:r>
                        <a:rPr lang="en-US" sz="1000" b="1" dirty="0">
                          <a:effectLst/>
                          <a:latin typeface="+mn-lt"/>
                          <a:ea typeface="Arial" panose="020B0604020202020204" pitchFamily="34" charset="0"/>
                          <a:cs typeface="Times New Roman"/>
                        </a:rPr>
                        <a:t>Medieval Ages</a:t>
                      </a:r>
                      <a:endParaRPr lang="el-GR" sz="1000" dirty="0" err="1">
                        <a:effectLst/>
                        <a:latin typeface="Arial"/>
                        <a:ea typeface="Calibri" panose="020F0502020204030204" pitchFamily="34" charset="0"/>
                        <a:cs typeface="Times New Roman"/>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5.History of Commandaria Timeline</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If physically, the timeline will be printed out in large scale and placed on the floor for students to place/write the events in chronological order. Make as many copies as relevant according to your groups.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52966288"/>
                  </a:ext>
                </a:extLst>
              </a:tr>
              <a:tr h="361623">
                <a:tc vMerge="1">
                  <a:txBody>
                    <a:bodyPr/>
                    <a:lstStyle/>
                    <a:p>
                      <a:pPr marL="100330" algn="ctr">
                        <a:lnSpc>
                          <a:spcPct val="150000"/>
                        </a:lnSpc>
                        <a:spcAft>
                          <a:spcPts val="800"/>
                        </a:spcAft>
                      </a:pPr>
                      <a:endParaRPr lang="el-GR" sz="1000" dirty="0" err="1">
                        <a:effectLst/>
                        <a:latin typeface="Arial"/>
                        <a:ea typeface="Calibri" panose="020F0502020204030204" pitchFamily="34" charset="0"/>
                        <a:cs typeface="Times New Roman"/>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n-US" sz="1000" dirty="0">
                          <a:effectLst/>
                          <a:latin typeface="+mn-lt"/>
                          <a:ea typeface="Arial" panose="020B0604020202020204" pitchFamily="34" charset="0"/>
                          <a:cs typeface="Times New Roman"/>
                        </a:rPr>
                        <a:t>6.Battle of the Wines Performance</a:t>
                      </a:r>
                      <a:endParaRPr lang="el-GR" sz="1000" dirty="0" err="1">
                        <a:effectLst/>
                        <a:latin typeface="Arial"/>
                        <a:ea typeface="Calibri" panose="020F0502020204030204" pitchFamily="34" charset="0"/>
                        <a:cs typeface="Times New Roman"/>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Theatrical performance – students will take the roles of characters from the Medieval ages and engage in dialogue through an imaginary story about Commandaria.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60941045"/>
                  </a:ext>
                </a:extLst>
              </a:tr>
              <a:tr h="486651">
                <a:tc rowSpan="3">
                  <a:txBody>
                    <a:bodyPr/>
                    <a:lstStyle/>
                    <a:p>
                      <a:pPr marL="100330" algn="ctr">
                        <a:lnSpc>
                          <a:spcPct val="150000"/>
                        </a:lnSpc>
                        <a:spcAft>
                          <a:spcPts val="80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Tradition</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7. Paint your way</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Space for paintings to be conducted (table/booth/floor space).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26086054"/>
                  </a:ext>
                </a:extLst>
              </a:tr>
              <a:tr h="382307">
                <a:tc vMerge="1">
                  <a:txBody>
                    <a:bodyPr/>
                    <a:lstStyle/>
                    <a:p>
                      <a:pPr marL="100330" algn="ctr">
                        <a:lnSpc>
                          <a:spcPct val="150000"/>
                        </a:lnSpc>
                        <a:spcAft>
                          <a:spcPts val="800"/>
                        </a:spcAft>
                      </a:pP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n-US" sz="1000" dirty="0">
                          <a:effectLst/>
                          <a:latin typeface="+mn-lt"/>
                          <a:ea typeface="Arial" panose="020B0604020202020204" pitchFamily="34" charset="0"/>
                          <a:cs typeface="Times New Roman"/>
                        </a:rPr>
                        <a:t>8.DIWine – Do-it-yourself-Wine</a:t>
                      </a:r>
                      <a:endParaRPr lang="el-GR" sz="1000" dirty="0">
                        <a:effectLst/>
                        <a:latin typeface="Arial"/>
                        <a:ea typeface="Calibri" panose="020F0502020204030204" pitchFamily="34" charset="0"/>
                        <a:cs typeface="Times New Roman"/>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Up-cycled bottles displayed as business ideas for new brands of Commandaria wines on a structure (table/box) no higher than 1.00 meter, in a row and with small labels below each one to indicate information about each bottle.</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860251"/>
                  </a:ext>
                </a:extLst>
              </a:tr>
              <a:tr h="254122">
                <a:tc vMerge="1">
                  <a:txBody>
                    <a:bodyPr/>
                    <a:lstStyle/>
                    <a:p>
                      <a:pPr marL="100330" algn="ctr">
                        <a:lnSpc>
                          <a:spcPct val="150000"/>
                        </a:lnSpc>
                        <a:spcAft>
                          <a:spcPts val="800"/>
                        </a:spcAft>
                      </a:pP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9.Commandaria Short Film</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tc>
                  <a:txBody>
                    <a:bodyPr/>
                    <a:lstStyle/>
                    <a:p>
                      <a:pPr>
                        <a:lnSpc>
                          <a:spcPct val="100000"/>
                        </a:lnSpc>
                        <a:spcAft>
                          <a:spcPts val="80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Projection on a small wall or use of personal electronic device (TV/laptop/PC/tablet). Exhibit label placed next to the screening object.</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849" marR="28849"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18781132"/>
                  </a:ext>
                </a:extLst>
              </a:tr>
            </a:tbl>
          </a:graphicData>
        </a:graphic>
      </p:graphicFrame>
      <p:pic>
        <p:nvPicPr>
          <p:cNvPr id="4" name="Picture 3" descr="Logo&#10;&#10;Description automatically generated">
            <a:extLst>
              <a:ext uri="{FF2B5EF4-FFF2-40B4-BE49-F238E27FC236}">
                <a16:creationId xmlns:a16="http://schemas.microsoft.com/office/drawing/2014/main" id="{E4D8F0A7-FA80-1D05-1D9D-84BB3D9FF2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98034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a16="http://schemas.microsoft.com/office/drawing/2014/main" id="{6FDCC15B-495D-4EFA-B282-7F07A95C3B11}"/>
              </a:ext>
            </a:extLst>
          </p:cNvPr>
          <p:cNvSpPr/>
          <p:nvPr/>
        </p:nvSpPr>
        <p:spPr>
          <a:xfrm>
            <a:off x="585061" y="896964"/>
            <a:ext cx="11021878" cy="484709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m 5">
            <a:extLst>
              <a:ext uri="{FF2B5EF4-FFF2-40B4-BE49-F238E27FC236}">
                <a16:creationId xmlns:a16="http://schemas.microsoft.com/office/drawing/2014/main" id="{FBBA5A42-989E-4C25-AE70-658DCC67C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295" y="896964"/>
            <a:ext cx="1838836" cy="1838836"/>
          </a:xfrm>
          <a:prstGeom prst="rect">
            <a:avLst/>
          </a:prstGeom>
        </p:spPr>
      </p:pic>
      <p:sp>
        <p:nvSpPr>
          <p:cNvPr id="7" name="CaixaDeTexto 6">
            <a:extLst>
              <a:ext uri="{FF2B5EF4-FFF2-40B4-BE49-F238E27FC236}">
                <a16:creationId xmlns:a16="http://schemas.microsoft.com/office/drawing/2014/main" id="{7B009273-271C-482C-9F86-94640EEDB92C}"/>
              </a:ext>
            </a:extLst>
          </p:cNvPr>
          <p:cNvSpPr txBox="1"/>
          <p:nvPr/>
        </p:nvSpPr>
        <p:spPr>
          <a:xfrm>
            <a:off x="1152938" y="1113941"/>
            <a:ext cx="4346713" cy="523220"/>
          </a:xfrm>
          <a:prstGeom prst="rect">
            <a:avLst/>
          </a:prstGeom>
          <a:noFill/>
        </p:spPr>
        <p:txBody>
          <a:bodyPr wrap="square" rtlCol="0">
            <a:spAutoFit/>
          </a:bodyPr>
          <a:lstStyle/>
          <a:p>
            <a:r>
              <a:rPr lang="en-GB" sz="2800" b="1" dirty="0"/>
              <a:t>Content of the webinar</a:t>
            </a:r>
          </a:p>
        </p:txBody>
      </p:sp>
      <p:sp>
        <p:nvSpPr>
          <p:cNvPr id="8" name="CaixaDeTexto 7">
            <a:extLst>
              <a:ext uri="{FF2B5EF4-FFF2-40B4-BE49-F238E27FC236}">
                <a16:creationId xmlns:a16="http://schemas.microsoft.com/office/drawing/2014/main" id="{99B47329-FFDF-4C93-BAED-5F45A62490F5}"/>
              </a:ext>
            </a:extLst>
          </p:cNvPr>
          <p:cNvSpPr txBox="1"/>
          <p:nvPr/>
        </p:nvSpPr>
        <p:spPr>
          <a:xfrm>
            <a:off x="1152939" y="1637161"/>
            <a:ext cx="8621376" cy="3780522"/>
          </a:xfrm>
          <a:prstGeom prst="rect">
            <a:avLst/>
          </a:prstGeom>
          <a:noFill/>
        </p:spPr>
        <p:txBody>
          <a:bodyPr wrap="square" lIns="91440" tIns="45720" rIns="91440" bIns="45720" rtlCol="0" anchor="t">
            <a:spAutoFit/>
          </a:bodyPr>
          <a:lstStyle/>
          <a:p>
            <a:pPr>
              <a:lnSpc>
                <a:spcPct val="150000"/>
              </a:lnSpc>
            </a:pPr>
            <a:r>
              <a:rPr lang="en-GB" b="1" dirty="0"/>
              <a:t>1 – </a:t>
            </a:r>
            <a:r>
              <a:rPr lang="en-US" b="1" dirty="0"/>
              <a:t>POEME’s methodology for the creation of blended exhibitions</a:t>
            </a:r>
            <a:endParaRPr lang="en-GB" b="1" dirty="0"/>
          </a:p>
          <a:p>
            <a:pPr marL="742950" lvl="1" indent="-285750">
              <a:lnSpc>
                <a:spcPct val="150000"/>
              </a:lnSpc>
              <a:buFont typeface="Arial" panose="020B0604020202020204" pitchFamily="34" charset="0"/>
              <a:buChar char="•"/>
            </a:pPr>
            <a:r>
              <a:rPr lang="en-GB" dirty="0"/>
              <a:t>Project’s innovation </a:t>
            </a:r>
            <a:endParaRPr lang="en-GB" dirty="0">
              <a:cs typeface="Arial"/>
            </a:endParaRPr>
          </a:p>
          <a:p>
            <a:pPr marL="742950" lvl="1" indent="-285750">
              <a:lnSpc>
                <a:spcPct val="150000"/>
              </a:lnSpc>
              <a:buFont typeface="Arial" panose="020B0604020202020204" pitchFamily="34" charset="0"/>
              <a:buChar char="•"/>
            </a:pPr>
            <a:r>
              <a:rPr lang="en-GB" dirty="0"/>
              <a:t>Why use blended exhibitions?</a:t>
            </a:r>
          </a:p>
          <a:p>
            <a:pPr marL="742950" lvl="1" indent="-285750">
              <a:lnSpc>
                <a:spcPct val="150000"/>
              </a:lnSpc>
              <a:buFont typeface="Arial" panose="020B0604020202020204" pitchFamily="34" charset="0"/>
              <a:buChar char="•"/>
            </a:pPr>
            <a:r>
              <a:rPr lang="en-GB" dirty="0"/>
              <a:t>How do we end up at an exhibition?</a:t>
            </a:r>
            <a:endParaRPr lang="en-GB" dirty="0">
              <a:cs typeface="Arial"/>
            </a:endParaRPr>
          </a:p>
          <a:p>
            <a:pPr marL="742950" lvl="1" indent="-285750">
              <a:lnSpc>
                <a:spcPct val="150000"/>
              </a:lnSpc>
              <a:buFont typeface="Arial" panose="020B0604020202020204" pitchFamily="34" charset="0"/>
              <a:buChar char="•"/>
            </a:pPr>
            <a:r>
              <a:rPr lang="en-GB" dirty="0"/>
              <a:t>Brief presentation of the interactive e-Guidebook for POEME exhibitions</a:t>
            </a:r>
            <a:endParaRPr lang="en-GB" dirty="0">
              <a:cs typeface="Arial" panose="020B0604020202020204"/>
            </a:endParaRPr>
          </a:p>
          <a:p>
            <a:pPr>
              <a:lnSpc>
                <a:spcPct val="150000"/>
              </a:lnSpc>
            </a:pPr>
            <a:r>
              <a:rPr lang="en-GB" b="1" dirty="0"/>
              <a:t>2 – Creating blended exhibitions at school</a:t>
            </a:r>
          </a:p>
          <a:p>
            <a:pPr marL="742950" lvl="1" indent="-285750">
              <a:lnSpc>
                <a:spcPct val="150000"/>
              </a:lnSpc>
              <a:buFont typeface="Arial" panose="020B0604020202020204" pitchFamily="34" charset="0"/>
              <a:buChar char="•"/>
            </a:pPr>
            <a:r>
              <a:rPr lang="en-GB" dirty="0"/>
              <a:t>POEME sample exhibitions – Commandaria</a:t>
            </a:r>
          </a:p>
          <a:p>
            <a:pPr marL="742950" lvl="1" indent="-285750">
              <a:lnSpc>
                <a:spcPct val="150000"/>
              </a:lnSpc>
              <a:buFont typeface="Arial" panose="020B0604020202020204" pitchFamily="34" charset="0"/>
              <a:buChar char="•"/>
            </a:pPr>
            <a:r>
              <a:rPr lang="en-GB" dirty="0"/>
              <a:t>Step-by-step guidance for the creation of a blended exhibition</a:t>
            </a:r>
            <a:endParaRPr lang="en-GB" dirty="0">
              <a:cs typeface="Arial"/>
            </a:endParaRPr>
          </a:p>
          <a:p>
            <a:pPr marL="742950" lvl="1" indent="-285750">
              <a:lnSpc>
                <a:spcPct val="150000"/>
              </a:lnSpc>
              <a:buFont typeface="Arial" panose="020B0604020202020204" pitchFamily="34" charset="0"/>
              <a:buChar char="•"/>
            </a:pPr>
            <a:r>
              <a:rPr lang="en-GB" dirty="0"/>
              <a:t>Sample Exhibition Blueprints and Guidelines of POEME project</a:t>
            </a:r>
            <a:endParaRPr lang="en-GB" dirty="0">
              <a:cs typeface="Arial"/>
            </a:endParaRPr>
          </a:p>
        </p:txBody>
      </p:sp>
      <p:pic>
        <p:nvPicPr>
          <p:cNvPr id="2" name="Imagem 6">
            <a:extLst>
              <a:ext uri="{FF2B5EF4-FFF2-40B4-BE49-F238E27FC236}">
                <a16:creationId xmlns:a16="http://schemas.microsoft.com/office/drawing/2014/main" id="{88037B74-0A59-4636-E2EE-84B5F05CF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5323" y="6267279"/>
            <a:ext cx="2451403" cy="534463"/>
          </a:xfrm>
          <a:prstGeom prst="rect">
            <a:avLst/>
          </a:prstGeom>
        </p:spPr>
      </p:pic>
      <p:pic>
        <p:nvPicPr>
          <p:cNvPr id="3" name="Picture 2" descr="Logo&#10;&#10;Description automatically generated">
            <a:extLst>
              <a:ext uri="{FF2B5EF4-FFF2-40B4-BE49-F238E27FC236}">
                <a16:creationId xmlns:a16="http://schemas.microsoft.com/office/drawing/2014/main" id="{AD40E068-FAF8-546D-655E-51D7158994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4295" y="4997527"/>
            <a:ext cx="1606859" cy="606480"/>
          </a:xfrm>
          <a:prstGeom prst="rect">
            <a:avLst/>
          </a:prstGeom>
        </p:spPr>
      </p:pic>
    </p:spTree>
    <p:extLst>
      <p:ext uri="{BB962C8B-B14F-4D97-AF65-F5344CB8AC3E}">
        <p14:creationId xmlns:p14="http://schemas.microsoft.com/office/powerpoint/2010/main" val="285617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Developing texts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498736" y="1477109"/>
            <a:ext cx="11194528"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3289829" y="1584159"/>
            <a:ext cx="7758254" cy="4367221"/>
          </a:xfrm>
          <a:prstGeom prst="rect">
            <a:avLst/>
          </a:prstGeom>
          <a:noFill/>
        </p:spPr>
        <p:txBody>
          <a:bodyPr wrap="square" lIns="91440" tIns="45720" rIns="91440" bIns="45720" anchor="t">
            <a:spAutoFit/>
          </a:bodyPr>
          <a:lstStyle/>
          <a:p>
            <a:pPr>
              <a:lnSpc>
                <a:spcPct val="125000"/>
              </a:lnSpc>
              <a:spcAft>
                <a:spcPts val="800"/>
              </a:spcAft>
            </a:pPr>
            <a:r>
              <a:rPr lang="en-US" sz="2800" dirty="0">
                <a:latin typeface="Arial"/>
                <a:ea typeface="Calibri" panose="020F0502020204030204" pitchFamily="34" charset="0"/>
                <a:cs typeface="Times New Roman"/>
              </a:rPr>
              <a:t> </a:t>
            </a:r>
            <a:r>
              <a:rPr lang="en-US" sz="2800" dirty="0">
                <a:effectLst/>
                <a:latin typeface="Arial"/>
                <a:ea typeface="Calibri" panose="020F0502020204030204" pitchFamily="34" charset="0"/>
                <a:cs typeface="Times New Roman"/>
              </a:rPr>
              <a:t> You need to write:</a:t>
            </a:r>
            <a:r>
              <a:rPr lang="en-US" sz="2800" dirty="0">
                <a:latin typeface="Arial"/>
                <a:ea typeface="Calibri" panose="020F0502020204030204" pitchFamily="34" charset="0"/>
                <a:cs typeface="Times New Roman"/>
              </a:rPr>
              <a:t>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25000"/>
              </a:lnSpc>
              <a:spcAft>
                <a:spcPts val="800"/>
              </a:spcAft>
              <a:buFont typeface="Arial" panose="020B0604020202020204" pitchFamily="34" charset="0"/>
              <a:buChar char="•"/>
            </a:pPr>
            <a:r>
              <a:rPr lang="en-US" sz="1800" dirty="0">
                <a:effectLst/>
                <a:latin typeface="Arial"/>
                <a:ea typeface="Calibri" panose="020F0502020204030204" pitchFamily="34" charset="0"/>
                <a:cs typeface="Times New Roman"/>
              </a:rPr>
              <a:t>an </a:t>
            </a:r>
            <a:r>
              <a:rPr lang="en-US" sz="1800" b="1" dirty="0">
                <a:effectLst/>
                <a:latin typeface="Arial"/>
                <a:ea typeface="Calibri" panose="020F0502020204030204" pitchFamily="34" charset="0"/>
                <a:cs typeface="Times New Roman"/>
              </a:rPr>
              <a:t>introductory text panel </a:t>
            </a:r>
            <a:r>
              <a:rPr lang="en-US" sz="1800" dirty="0">
                <a:effectLst/>
                <a:latin typeface="Arial"/>
                <a:ea typeface="Calibri" panose="020F0502020204030204" pitchFamily="34" charset="0"/>
                <a:cs typeface="Times New Roman"/>
              </a:rPr>
              <a:t>(poster or banner) to explain what the exhibition is about.</a:t>
            </a:r>
            <a:r>
              <a:rPr lang="en-US" dirty="0">
                <a:latin typeface="Arial"/>
                <a:ea typeface="Calibri" panose="020F0502020204030204" pitchFamily="34" charset="0"/>
                <a:cs typeface="Times New Roman"/>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25000"/>
              </a:lnSpc>
              <a:spcAft>
                <a:spcPts val="800"/>
              </a:spcAft>
              <a:buFont typeface="Arial" panose="020B0604020202020204" pitchFamily="34" charset="0"/>
              <a:buChar char="•"/>
            </a:pPr>
            <a:r>
              <a:rPr lang="en-US" sz="1800" b="1" dirty="0">
                <a:effectLst/>
                <a:latin typeface="Arial"/>
                <a:ea typeface="Calibri" panose="020F0502020204030204" pitchFamily="34" charset="0"/>
                <a:cs typeface="Times New Roman"/>
              </a:rPr>
              <a:t>an introductory text panel for each section </a:t>
            </a:r>
            <a:r>
              <a:rPr lang="en-US" sz="1800" dirty="0">
                <a:effectLst/>
                <a:latin typeface="Arial"/>
                <a:ea typeface="Calibri" panose="020F0502020204030204" pitchFamily="34" charset="0"/>
                <a:cs typeface="Times New Roman"/>
              </a:rPr>
              <a:t>of the exhibition to explain the theme of the section. In an online exhibition, jpg or </a:t>
            </a:r>
            <a:r>
              <a:rPr lang="en-US" sz="1800" dirty="0" err="1">
                <a:effectLst/>
                <a:latin typeface="Arial"/>
                <a:ea typeface="Calibri" panose="020F0502020204030204" pitchFamily="34" charset="0"/>
                <a:cs typeface="Times New Roman"/>
              </a:rPr>
              <a:t>png</a:t>
            </a:r>
            <a:r>
              <a:rPr lang="en-US" sz="1800" dirty="0">
                <a:effectLst/>
                <a:latin typeface="Arial"/>
                <a:ea typeface="Calibri" panose="020F0502020204030204" pitchFamily="34" charset="0"/>
                <a:cs typeface="Times New Roman"/>
              </a:rPr>
              <a:t> form.</a:t>
            </a:r>
          </a:p>
          <a:p>
            <a:pPr marL="285750" indent="-285750">
              <a:lnSpc>
                <a:spcPct val="125000"/>
              </a:lnSpc>
              <a:spcAft>
                <a:spcPts val="800"/>
              </a:spcAft>
              <a:buFont typeface="Arial" panose="020B0604020202020204" pitchFamily="34" charset="0"/>
              <a:buChar char="•"/>
            </a:pPr>
            <a:r>
              <a:rPr lang="en-US" b="1" dirty="0">
                <a:effectLst/>
                <a:ea typeface="Calibri" panose="020F0502020204030204" pitchFamily="34" charset="0"/>
                <a:cs typeface="Times New Roman"/>
              </a:rPr>
              <a:t>Exhibit labels </a:t>
            </a:r>
            <a:r>
              <a:rPr lang="en-US" dirty="0">
                <a:effectLst/>
                <a:ea typeface="Calibri" panose="020F0502020204030204" pitchFamily="34" charset="0"/>
                <a:cs typeface="Times New Roman"/>
              </a:rPr>
              <a:t>to share information about what is on display (for </a:t>
            </a:r>
            <a:r>
              <a:rPr lang="en-US" dirty="0">
                <a:ea typeface="Calibri" panose="020F0502020204030204" pitchFamily="34" charset="0"/>
                <a:cs typeface="Times New Roman"/>
              </a:rPr>
              <a:t>all exhibits)</a:t>
            </a:r>
            <a:r>
              <a:rPr lang="en-US" dirty="0">
                <a:effectLst/>
                <a:ea typeface="Calibri" panose="020F0502020204030204" pitchFamily="34" charset="0"/>
                <a:cs typeface="Times New Roman"/>
              </a:rPr>
              <a:t>. You can use QR codes if </a:t>
            </a:r>
            <a:r>
              <a:rPr lang="en-US" dirty="0">
                <a:ea typeface="Calibri" panose="020F0502020204030204" pitchFamily="34" charset="0"/>
                <a:cs typeface="Times New Roman"/>
              </a:rPr>
              <a:t>you want to share more information. </a:t>
            </a:r>
            <a:r>
              <a:rPr lang="en-US" dirty="0">
                <a:effectLst/>
                <a:ea typeface="Calibri" panose="020F0502020204030204" pitchFamily="34" charset="0"/>
                <a:cs typeface="Times New Roman"/>
              </a:rPr>
              <a:t>In an online exhibition, labels could be right next to or below the object picture, along with a relevant link in case we want to give more information material.</a:t>
            </a:r>
            <a:r>
              <a:rPr lang="en-US" dirty="0">
                <a:ea typeface="Calibri" panose="020F0502020204030204" pitchFamily="34" charset="0"/>
                <a:cs typeface="Times New Roman"/>
              </a:rPr>
              <a:t> </a:t>
            </a:r>
            <a:endParaRPr lang="el-GR" dirty="0">
              <a:effectLst/>
              <a:ea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F9A7688F-E769-5AF6-E642-66897519E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891" y="2173017"/>
            <a:ext cx="2179938" cy="2179938"/>
          </a:xfrm>
          <a:prstGeom prst="rect">
            <a:avLst/>
          </a:prstGeom>
        </p:spPr>
      </p:pic>
      <p:pic>
        <p:nvPicPr>
          <p:cNvPr id="4" name="Picture 3" descr="Logo&#10;&#10;Description automatically generated">
            <a:extLst>
              <a:ext uri="{FF2B5EF4-FFF2-40B4-BE49-F238E27FC236}">
                <a16:creationId xmlns:a16="http://schemas.microsoft.com/office/drawing/2014/main" id="{1BA254A0-A8EF-4CA9-B1F7-BD6386663E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146803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Developing texts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29065" y="1477109"/>
            <a:ext cx="11333870"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E2A0424-4896-2636-7C48-B4C7BBA67D5E}"/>
              </a:ext>
            </a:extLst>
          </p:cNvPr>
          <p:cNvSpPr txBox="1"/>
          <p:nvPr/>
        </p:nvSpPr>
        <p:spPr>
          <a:xfrm>
            <a:off x="4567398" y="1372348"/>
            <a:ext cx="3035394"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Examples of panels</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9" name="Ομάδα 18">
            <a:extLst>
              <a:ext uri="{FF2B5EF4-FFF2-40B4-BE49-F238E27FC236}">
                <a16:creationId xmlns:a16="http://schemas.microsoft.com/office/drawing/2014/main" id="{61FDE144-6E9A-440A-9A87-574B036D11C7}"/>
              </a:ext>
            </a:extLst>
          </p:cNvPr>
          <p:cNvGrpSpPr/>
          <p:nvPr/>
        </p:nvGrpSpPr>
        <p:grpSpPr>
          <a:xfrm>
            <a:off x="737750" y="1813987"/>
            <a:ext cx="2571750" cy="3990975"/>
            <a:chOff x="3328987" y="-735012"/>
            <a:chExt cx="2571750" cy="3990975"/>
          </a:xfrm>
        </p:grpSpPr>
        <p:sp>
          <p:nvSpPr>
            <p:cNvPr id="10" name="Ορθογώνιο 9">
              <a:extLst>
                <a:ext uri="{FF2B5EF4-FFF2-40B4-BE49-F238E27FC236}">
                  <a16:creationId xmlns:a16="http://schemas.microsoft.com/office/drawing/2014/main" id="{337484C6-0D98-1DC7-18F4-8B5C8B5B59CB}"/>
                </a:ext>
              </a:extLst>
            </p:cNvPr>
            <p:cNvSpPr/>
            <p:nvPr/>
          </p:nvSpPr>
          <p:spPr>
            <a:xfrm>
              <a:off x="3328987" y="-735012"/>
              <a:ext cx="2571750" cy="3990975"/>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Ορθογώνιο 11">
              <a:extLst>
                <a:ext uri="{FF2B5EF4-FFF2-40B4-BE49-F238E27FC236}">
                  <a16:creationId xmlns:a16="http://schemas.microsoft.com/office/drawing/2014/main" id="{240A592D-6A15-CE4D-7AE4-9F9A8CD6E9C5}"/>
                </a:ext>
              </a:extLst>
            </p:cNvPr>
            <p:cNvSpPr/>
            <p:nvPr/>
          </p:nvSpPr>
          <p:spPr>
            <a:xfrm>
              <a:off x="3567112" y="-487362"/>
              <a:ext cx="2057400" cy="3476625"/>
            </a:xfrm>
            <a:prstGeom prst="rect">
              <a:avLst/>
            </a:prstGeom>
            <a:solidFill>
              <a:srgbClr val="FFFFFF"/>
            </a:solidFill>
            <a:ln>
              <a:noFill/>
            </a:ln>
          </p:spPr>
          <p:txBody>
            <a:bodyPr spcFirstLastPara="1" wrap="square" lIns="91425" tIns="45700" rIns="91425" bIns="45700" anchor="t" anchorCtr="0">
              <a:noAutofit/>
            </a:bodyPr>
            <a:lstStyle/>
            <a:p>
              <a:pPr algn="ctr">
                <a:lnSpc>
                  <a:spcPct val="107000"/>
                </a:lnSpc>
                <a:spcAft>
                  <a:spcPts val="800"/>
                </a:spcAft>
              </a:pPr>
              <a:endParaRPr lang="en-US" sz="1600" b="1" dirty="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US" sz="1600" b="1"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Commandaria – </a:t>
              </a:r>
            </a:p>
            <a:p>
              <a:pPr algn="ctr">
                <a:lnSpc>
                  <a:spcPct val="107000"/>
                </a:lnSpc>
                <a:spcAft>
                  <a:spcPts val="800"/>
                </a:spcAft>
              </a:pPr>
              <a:r>
                <a:rPr lang="en-US" sz="1600" b="1" dirty="0">
                  <a:solidFill>
                    <a:srgbClr val="767171"/>
                  </a:solidFill>
                  <a:latin typeface="Calibri" panose="020F0502020204030204" pitchFamily="34" charset="0"/>
                  <a:cs typeface="Calibri" panose="020F0502020204030204" pitchFamily="34" charset="0"/>
                </a:rPr>
                <a:t>The Wine of the Kings</a:t>
              </a:r>
            </a:p>
            <a:p>
              <a:pPr algn="ctr">
                <a:lnSpc>
                  <a:spcPct val="107000"/>
                </a:lnSpc>
                <a:spcAft>
                  <a:spcPts val="800"/>
                </a:spcAft>
              </a:pPr>
              <a:endParaRPr lang="en-US" sz="1600" b="1" dirty="0">
                <a:solidFill>
                  <a:srgbClr val="767171"/>
                </a:solidFill>
                <a:latin typeface="Calibri" panose="020F0502020204030204" pitchFamily="34" charset="0"/>
                <a:cs typeface="Calibri" panose="020F0502020204030204" pitchFamily="34" charset="0"/>
              </a:endParaRPr>
            </a:p>
            <a:p>
              <a:pPr algn="ctr">
                <a:lnSpc>
                  <a:spcPct val="107000"/>
                </a:lnSpc>
                <a:spcAft>
                  <a:spcPts val="800"/>
                </a:spcAft>
              </a:pPr>
              <a:r>
                <a:rPr lang="en-US" sz="1100" dirty="0">
                  <a:solidFill>
                    <a:srgbClr val="7F7F7F"/>
                  </a:solidFill>
                  <a:latin typeface="Calibri" panose="020F0502020204030204" pitchFamily="34" charset="0"/>
                  <a:cs typeface="Calibri" panose="020F0502020204030204" pitchFamily="34" charset="0"/>
                </a:rPr>
                <a:t>Commandaria is one of the oldest wines in the world and originates from the island of Cyprus. It has medieval roots, and it is a traditional dessert wine with rich flavor.</a:t>
              </a:r>
            </a:p>
            <a:p>
              <a:pPr algn="ctr">
                <a:lnSpc>
                  <a:spcPct val="107000"/>
                </a:lnSpc>
                <a:spcAft>
                  <a:spcPts val="800"/>
                </a:spcAft>
              </a:pPr>
              <a:endParaRPr lang="en-US" sz="1600" b="1" dirty="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Ομάδα 17">
            <a:extLst>
              <a:ext uri="{FF2B5EF4-FFF2-40B4-BE49-F238E27FC236}">
                <a16:creationId xmlns:a16="http://schemas.microsoft.com/office/drawing/2014/main" id="{8FDCC533-0833-121E-0AB3-406140296948}"/>
              </a:ext>
            </a:extLst>
          </p:cNvPr>
          <p:cNvGrpSpPr/>
          <p:nvPr/>
        </p:nvGrpSpPr>
        <p:grpSpPr>
          <a:xfrm>
            <a:off x="3424237" y="1857973"/>
            <a:ext cx="2571750" cy="3971925"/>
            <a:chOff x="6291262" y="-725487"/>
            <a:chExt cx="2571750" cy="3971925"/>
          </a:xfrm>
        </p:grpSpPr>
        <p:sp>
          <p:nvSpPr>
            <p:cNvPr id="11" name="Ορθογώνιο 10">
              <a:extLst>
                <a:ext uri="{FF2B5EF4-FFF2-40B4-BE49-F238E27FC236}">
                  <a16:creationId xmlns:a16="http://schemas.microsoft.com/office/drawing/2014/main" id="{D24A9289-9838-8A53-DA78-C9A5AB75490E}"/>
                </a:ext>
              </a:extLst>
            </p:cNvPr>
            <p:cNvSpPr/>
            <p:nvPr/>
          </p:nvSpPr>
          <p:spPr>
            <a:xfrm>
              <a:off x="6291262" y="-725487"/>
              <a:ext cx="2571750" cy="3971925"/>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Ορθογώνιο 12">
              <a:extLst>
                <a:ext uri="{FF2B5EF4-FFF2-40B4-BE49-F238E27FC236}">
                  <a16:creationId xmlns:a16="http://schemas.microsoft.com/office/drawing/2014/main" id="{5FB06169-A070-45B2-5DD0-E089C3FB35FA}"/>
                </a:ext>
              </a:extLst>
            </p:cNvPr>
            <p:cNvSpPr/>
            <p:nvPr/>
          </p:nvSpPr>
          <p:spPr>
            <a:xfrm>
              <a:off x="6529387" y="-477837"/>
              <a:ext cx="2076450" cy="3409950"/>
            </a:xfrm>
            <a:prstGeom prst="rect">
              <a:avLst/>
            </a:prstGeom>
            <a:solidFill>
              <a:srgbClr val="FFFFFF"/>
            </a:solidFill>
            <a:ln>
              <a:noFill/>
            </a:ln>
          </p:spPr>
          <p:txBody>
            <a:bodyPr spcFirstLastPara="1" wrap="square" lIns="91425" tIns="45700" rIns="91425" bIns="45700" anchor="t" anchorCtr="0">
              <a:noAutofit/>
            </a:bodyPr>
            <a:lstStyle/>
            <a:p>
              <a:pPr marL="89535" marR="203200" indent="89535" algn="ctr">
                <a:lnSpc>
                  <a:spcPct val="107000"/>
                </a:lnSpc>
                <a:spcAft>
                  <a:spcPts val="800"/>
                </a:spcAft>
              </a:pPr>
              <a:r>
                <a:rPr lang="en-US" sz="1600" b="1"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Winemaking of Commandaria</a:t>
              </a:r>
            </a:p>
            <a:p>
              <a:pPr marL="90170" marR="203835" algn="ctr">
                <a:lnSpc>
                  <a:spcPct val="107000"/>
                </a:lnSpc>
                <a:spcBef>
                  <a:spcPts val="0"/>
                </a:spcBef>
                <a:spcAft>
                  <a:spcPts val="800"/>
                </a:spcAft>
              </a:pPr>
              <a:r>
                <a:rPr lang="en-US" sz="1000" dirty="0">
                  <a:solidFill>
                    <a:srgbClr val="7F7F7F"/>
                  </a:solidFill>
                  <a:latin typeface="Calibri" panose="020F0502020204030204" pitchFamily="34" charset="0"/>
                  <a:cs typeface="Calibri" panose="020F0502020204030204" pitchFamily="34" charset="0"/>
                </a:rPr>
                <a:t>Also known as vinification is the production of wine, starting with the selection of the fruit, its fermentation into alcohol, and the bottling of the finished liquid. Explore the five essential stages of the wine-making process. Commandaria is made exclusively from two indigenous Cyprus grapes: </a:t>
              </a:r>
              <a:r>
                <a:rPr lang="en-US" sz="1000" dirty="0" err="1">
                  <a:solidFill>
                    <a:srgbClr val="7F7F7F"/>
                  </a:solidFill>
                  <a:latin typeface="Calibri" panose="020F0502020204030204" pitchFamily="34" charset="0"/>
                  <a:cs typeface="Calibri" panose="020F0502020204030204" pitchFamily="34" charset="0"/>
                </a:rPr>
                <a:t>Xynisteri</a:t>
              </a:r>
              <a:r>
                <a:rPr lang="en-US" sz="1000" dirty="0">
                  <a:solidFill>
                    <a:srgbClr val="7F7F7F"/>
                  </a:solidFill>
                  <a:latin typeface="Calibri" panose="020F0502020204030204" pitchFamily="34" charset="0"/>
                  <a:cs typeface="Calibri" panose="020F0502020204030204" pitchFamily="34" charset="0"/>
                </a:rPr>
                <a:t> and </a:t>
              </a:r>
              <a:r>
                <a:rPr lang="en-US" sz="1000" dirty="0" err="1">
                  <a:solidFill>
                    <a:srgbClr val="7F7F7F"/>
                  </a:solidFill>
                  <a:latin typeface="Calibri" panose="020F0502020204030204" pitchFamily="34" charset="0"/>
                  <a:cs typeface="Calibri" panose="020F0502020204030204" pitchFamily="34" charset="0"/>
                </a:rPr>
                <a:t>Mavro</a:t>
              </a:r>
              <a:r>
                <a:rPr lang="en-US" sz="1000" dirty="0">
                  <a:solidFill>
                    <a:srgbClr val="7F7F7F"/>
                  </a:solidFill>
                  <a:latin typeface="Calibri" panose="020F0502020204030204" pitchFamily="34" charset="0"/>
                  <a:cs typeface="Calibri" panose="020F0502020204030204" pitchFamily="34" charset="0"/>
                </a:rPr>
                <a:t>. The grapes are left to overripe on the vine, and they are harvested when sugar content reaches acceptable levels.</a:t>
              </a:r>
            </a:p>
            <a:p>
              <a:pPr marL="89535" marR="203200" indent="89535" algn="ctr">
                <a:lnSpc>
                  <a:spcPct val="107000"/>
                </a:lnSpc>
                <a:spcAft>
                  <a:spcPts val="800"/>
                </a:spcAft>
              </a:pPr>
              <a:r>
                <a:rPr lang="en-US" sz="1100" dirty="0">
                  <a:solidFill>
                    <a:srgbClr val="7F7F7F"/>
                  </a:solidFill>
                  <a:latin typeface="Calibri" panose="020F0502020204030204" pitchFamily="34" charset="0"/>
                  <a:cs typeface="Calibri" panose="020F0502020204030204" pitchFamily="34" charset="0"/>
                </a:rPr>
                <a:t> </a:t>
              </a:r>
              <a:endParaRPr lang="el-GR" sz="1100" dirty="0">
                <a:solidFill>
                  <a:srgbClr val="7F7F7F"/>
                </a:solidFill>
                <a:latin typeface="Calibri" panose="020F0502020204030204" pitchFamily="34" charset="0"/>
                <a:cs typeface="Calibri" panose="020F0502020204030204" pitchFamily="34" charset="0"/>
              </a:endParaRPr>
            </a:p>
          </p:txBody>
        </p:sp>
      </p:grpSp>
      <p:grpSp>
        <p:nvGrpSpPr>
          <p:cNvPr id="21" name="Ομάδα 20">
            <a:extLst>
              <a:ext uri="{FF2B5EF4-FFF2-40B4-BE49-F238E27FC236}">
                <a16:creationId xmlns:a16="http://schemas.microsoft.com/office/drawing/2014/main" id="{765269CA-94B4-9209-BF8D-E2D1D7DE907F}"/>
              </a:ext>
            </a:extLst>
          </p:cNvPr>
          <p:cNvGrpSpPr/>
          <p:nvPr/>
        </p:nvGrpSpPr>
        <p:grpSpPr>
          <a:xfrm>
            <a:off x="8910661" y="1857973"/>
            <a:ext cx="2571750" cy="3971925"/>
            <a:chOff x="6272212" y="3446463"/>
            <a:chExt cx="2571750" cy="4127500"/>
          </a:xfrm>
        </p:grpSpPr>
        <p:sp>
          <p:nvSpPr>
            <p:cNvPr id="15" name="Ορθογώνιο 14">
              <a:extLst>
                <a:ext uri="{FF2B5EF4-FFF2-40B4-BE49-F238E27FC236}">
                  <a16:creationId xmlns:a16="http://schemas.microsoft.com/office/drawing/2014/main" id="{2AC1E597-2BEB-B4F4-554E-8FBA66C15919}"/>
                </a:ext>
              </a:extLst>
            </p:cNvPr>
            <p:cNvSpPr/>
            <p:nvPr/>
          </p:nvSpPr>
          <p:spPr>
            <a:xfrm>
              <a:off x="6272212" y="3446463"/>
              <a:ext cx="2571750" cy="4127500"/>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Ορθογώνιο 15">
              <a:extLst>
                <a:ext uri="{FF2B5EF4-FFF2-40B4-BE49-F238E27FC236}">
                  <a16:creationId xmlns:a16="http://schemas.microsoft.com/office/drawing/2014/main" id="{679BCE38-4F79-4965-C232-41281DD41EBF}"/>
                </a:ext>
              </a:extLst>
            </p:cNvPr>
            <p:cNvSpPr/>
            <p:nvPr/>
          </p:nvSpPr>
          <p:spPr>
            <a:xfrm>
              <a:off x="6543674" y="3712004"/>
              <a:ext cx="2028825" cy="3581400"/>
            </a:xfrm>
            <a:prstGeom prst="rect">
              <a:avLst/>
            </a:prstGeom>
            <a:solidFill>
              <a:srgbClr val="FFFFFF"/>
            </a:solidFill>
            <a:ln>
              <a:noFill/>
            </a:ln>
          </p:spPr>
          <p:txBody>
            <a:bodyPr spcFirstLastPara="1" wrap="square" lIns="91425" tIns="45700" rIns="91425" bIns="45700" anchor="t" anchorCtr="0">
              <a:noAutofit/>
            </a:bodyPr>
            <a:lstStyle/>
            <a:p>
              <a:pPr marL="0" marR="203835" algn="ctr">
                <a:lnSpc>
                  <a:spcPct val="107000"/>
                </a:lnSpc>
                <a:spcBef>
                  <a:spcPts val="0"/>
                </a:spcBef>
                <a:spcAft>
                  <a:spcPts val="800"/>
                </a:spcAft>
              </a:pPr>
              <a:r>
                <a:rPr lang="en-US" sz="1800" b="1" dirty="0">
                  <a:solidFill>
                    <a:srgbClr val="767171"/>
                  </a:solidFill>
                  <a:effectLst/>
                  <a:latin typeface="Arial" panose="020B0604020202020204" pitchFamily="34" charset="0"/>
                  <a:ea typeface="Calibri" panose="020F0502020204030204" pitchFamily="34" charset="0"/>
                  <a:cs typeface="Times New Roman" panose="02020603050405020304" pitchFamily="18" charset="0"/>
                </a:rPr>
                <a:t>Tradition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203835" algn="ctr">
                <a:lnSpc>
                  <a:spcPct val="107000"/>
                </a:lnSpc>
                <a:spcBef>
                  <a:spcPts val="0"/>
                </a:spcBef>
                <a:spcAft>
                  <a:spcPts val="800"/>
                </a:spcAft>
              </a:pPr>
              <a:r>
                <a:rPr lang="en-US" sz="1050" dirty="0">
                  <a:solidFill>
                    <a:srgbClr val="7F7F7F"/>
                  </a:solidFill>
                  <a:latin typeface="Calibri" panose="020F0502020204030204" pitchFamily="34" charset="0"/>
                  <a:cs typeface="Calibri" panose="020F0502020204030204" pitchFamily="34" charset="0"/>
                </a:rPr>
                <a:t>Commandaria wine has a long history, dating back to the time of ancient Greece when it was a popular drink at festivals. </a:t>
              </a:r>
              <a:r>
                <a:rPr lang="en-GB" sz="1050" dirty="0">
                  <a:solidFill>
                    <a:srgbClr val="7F7F7F"/>
                  </a:solidFill>
                  <a:latin typeface="Calibri" panose="020F0502020204030204" pitchFamily="34" charset="0"/>
                  <a:cs typeface="Calibri" panose="020F0502020204030204" pitchFamily="34" charset="0"/>
                </a:rPr>
                <a:t>It is said that it’s the world’s oldest wine that is still in production. </a:t>
              </a:r>
              <a:r>
                <a:rPr lang="en-US" sz="1050" dirty="0">
                  <a:solidFill>
                    <a:srgbClr val="7F7F7F"/>
                  </a:solidFill>
                  <a:latin typeface="Calibri" panose="020F0502020204030204" pitchFamily="34" charset="0"/>
                  <a:cs typeface="Calibri" panose="020F0502020204030204" pitchFamily="34" charset="0"/>
                </a:rPr>
                <a:t>Commandaria holds a protected designation of origin (PDO) within the European Union, the United States, and Canada. According to Cypriot legislation passed on March 2, 1990, it is only produced in a region of 14 neighboring villages in Cyprus.</a:t>
              </a:r>
            </a:p>
          </p:txBody>
        </p:sp>
      </p:grpSp>
      <p:grpSp>
        <p:nvGrpSpPr>
          <p:cNvPr id="20" name="Ομάδα 19">
            <a:extLst>
              <a:ext uri="{FF2B5EF4-FFF2-40B4-BE49-F238E27FC236}">
                <a16:creationId xmlns:a16="http://schemas.microsoft.com/office/drawing/2014/main" id="{6C816233-D451-AA20-4B86-D4E6E93C48F5}"/>
              </a:ext>
            </a:extLst>
          </p:cNvPr>
          <p:cNvGrpSpPr/>
          <p:nvPr/>
        </p:nvGrpSpPr>
        <p:grpSpPr>
          <a:xfrm>
            <a:off x="6144975" y="1889863"/>
            <a:ext cx="2571750" cy="3940035"/>
            <a:chOff x="3338512" y="3446463"/>
            <a:chExt cx="2571750" cy="4146550"/>
          </a:xfrm>
        </p:grpSpPr>
        <p:sp>
          <p:nvSpPr>
            <p:cNvPr id="14" name="Ορθογώνιο 13">
              <a:extLst>
                <a:ext uri="{FF2B5EF4-FFF2-40B4-BE49-F238E27FC236}">
                  <a16:creationId xmlns:a16="http://schemas.microsoft.com/office/drawing/2014/main" id="{DCFA93AF-CD61-424A-59CA-CBA0AB186EE4}"/>
                </a:ext>
              </a:extLst>
            </p:cNvPr>
            <p:cNvSpPr/>
            <p:nvPr/>
          </p:nvSpPr>
          <p:spPr>
            <a:xfrm>
              <a:off x="3338512" y="3446463"/>
              <a:ext cx="2571750" cy="4146550"/>
            </a:xfrm>
            <a:prstGeom prst="rect">
              <a:avLst/>
            </a:prstGeom>
            <a:blipFill rotWithShape="1">
              <a:blip r:embed="rId6">
                <a:alphaModFix amt="26000"/>
              </a:blip>
              <a:tile tx="0" ty="0" sx="100000" sy="100000" flip="none" algn="tl"/>
            </a:blip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7000"/>
                </a:lnSpc>
                <a:spcAft>
                  <a:spcPts val="800"/>
                </a:spcAft>
              </a:pPr>
              <a:r>
                <a:rPr lang="el-G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7" name="Ορθογώνιο 16">
              <a:extLst>
                <a:ext uri="{FF2B5EF4-FFF2-40B4-BE49-F238E27FC236}">
                  <a16:creationId xmlns:a16="http://schemas.microsoft.com/office/drawing/2014/main" id="{89849943-967A-02B8-3DD0-DB420B1C850C}"/>
                </a:ext>
              </a:extLst>
            </p:cNvPr>
            <p:cNvSpPr/>
            <p:nvPr/>
          </p:nvSpPr>
          <p:spPr>
            <a:xfrm>
              <a:off x="3500437" y="3703638"/>
              <a:ext cx="2257425" cy="3581400"/>
            </a:xfrm>
            <a:prstGeom prst="rect">
              <a:avLst/>
            </a:prstGeom>
            <a:solidFill>
              <a:srgbClr val="FFFFFF"/>
            </a:solidFill>
            <a:ln>
              <a:noFill/>
            </a:ln>
          </p:spPr>
          <p:txBody>
            <a:bodyPr spcFirstLastPara="1" wrap="square" lIns="91425" tIns="45700" rIns="91425" bIns="45700" anchor="t" anchorCtr="0">
              <a:noAutofit/>
            </a:bodyPr>
            <a:lstStyle/>
            <a:p>
              <a:pPr marL="89535" marR="203200" indent="89535" algn="ctr">
                <a:lnSpc>
                  <a:spcPct val="107000"/>
                </a:lnSpc>
                <a:spcAft>
                  <a:spcPts val="800"/>
                </a:spcAft>
              </a:pPr>
              <a:r>
                <a:rPr lang="en-US" sz="1600" b="1" dirty="0">
                  <a:solidFill>
                    <a:srgbClr val="767171"/>
                  </a:solidFill>
                  <a:effectLst/>
                  <a:latin typeface="Calibri" panose="020F0502020204030204" pitchFamily="34" charset="0"/>
                  <a:ea typeface="Calibri" panose="020F0502020204030204" pitchFamily="34" charset="0"/>
                  <a:cs typeface="Calibri" panose="020F0502020204030204" pitchFamily="34" charset="0"/>
                </a:rPr>
                <a:t>Medieval – Ages</a:t>
              </a:r>
            </a:p>
            <a:p>
              <a:pPr marL="89535" marR="203200" indent="89535" algn="ctr">
                <a:lnSpc>
                  <a:spcPct val="107000"/>
                </a:lnSpc>
                <a:spcAft>
                  <a:spcPts val="800"/>
                </a:spcAft>
              </a:pPr>
              <a:r>
                <a:rPr lang="en-US" sz="11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Commandaria’s name is rooted in the Medieval Ages when the Knights Templar conquered Cyprus. Legend says that the Knights of St. John named the wine after the region of Commandaria in Cyprus, it was given different names throughout history. Deep down in the narrow stones of Cypriot forts, medieval knights enjoyed their food and wine, dancing and enjoying Commandaria.</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 name="Picture 1" descr="Logo&#10;&#10;Description automatically generated">
            <a:extLst>
              <a:ext uri="{FF2B5EF4-FFF2-40B4-BE49-F238E27FC236}">
                <a16:creationId xmlns:a16="http://schemas.microsoft.com/office/drawing/2014/main" id="{C7AB7DB7-5058-BB15-5621-276BC4CBF4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1755499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Developing texts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29065" y="1468144"/>
            <a:ext cx="11333870"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E2A0424-4896-2636-7C48-B4C7BBA67D5E}"/>
              </a:ext>
            </a:extLst>
          </p:cNvPr>
          <p:cNvSpPr txBox="1"/>
          <p:nvPr/>
        </p:nvSpPr>
        <p:spPr>
          <a:xfrm>
            <a:off x="4567398" y="1372348"/>
            <a:ext cx="3035394"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Examples of object labels</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Πίνακας 24">
            <a:extLst>
              <a:ext uri="{FF2B5EF4-FFF2-40B4-BE49-F238E27FC236}">
                <a16:creationId xmlns:a16="http://schemas.microsoft.com/office/drawing/2014/main" id="{B56ACCFB-5C26-7ED9-3E4C-C78B791167B6}"/>
              </a:ext>
            </a:extLst>
          </p:cNvPr>
          <p:cNvGraphicFramePr>
            <a:graphicFrameLocks noGrp="1"/>
          </p:cNvGraphicFramePr>
          <p:nvPr>
            <p:extLst>
              <p:ext uri="{D42A27DB-BD31-4B8C-83A1-F6EECF244321}">
                <p14:modId xmlns:p14="http://schemas.microsoft.com/office/powerpoint/2010/main" val="3239161313"/>
              </p:ext>
            </p:extLst>
          </p:nvPr>
        </p:nvGraphicFramePr>
        <p:xfrm>
          <a:off x="771525" y="1835422"/>
          <a:ext cx="5324475" cy="1927295"/>
        </p:xfrm>
        <a:graphic>
          <a:graphicData uri="http://schemas.openxmlformats.org/drawingml/2006/table">
            <a:tbl>
              <a:tblPr bandRow="1"/>
              <a:tblGrid>
                <a:gridCol w="5324475">
                  <a:extLst>
                    <a:ext uri="{9D8B030D-6E8A-4147-A177-3AD203B41FA5}">
                      <a16:colId xmlns:a16="http://schemas.microsoft.com/office/drawing/2014/main" val="1818424467"/>
                    </a:ext>
                  </a:extLst>
                </a:gridCol>
              </a:tblGrid>
              <a:tr h="1927295">
                <a:tc>
                  <a:txBody>
                    <a:bodyPr/>
                    <a:lstStyle/>
                    <a:p>
                      <a:pPr marL="104140" marR="250190" algn="ctr">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Exhibit 1 Label </a:t>
                      </a:r>
                      <a:r>
                        <a:rPr lang="en-US" sz="1200" b="0" dirty="0">
                          <a:effectLst/>
                          <a:latin typeface="Arial" panose="020B0604020202020204" pitchFamily="34" charset="0"/>
                          <a:ea typeface="Calibri" panose="020F0502020204030204" pitchFamily="34" charset="0"/>
                          <a:cs typeface="Times New Roman" panose="02020603050405020304" pitchFamily="18" charset="0"/>
                        </a:rPr>
                        <a:t>(taped on the wall above the life-size Cyprus map)</a:t>
                      </a:r>
                    </a:p>
                    <a:p>
                      <a:pPr marL="104140" marR="250190" algn="l">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Mapping Commandaria Villages </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There is a region in Cyprus called the Commandaria villages region, wherein, as the name suggests, Commandaria is produced. Found on the southern slopes of the Troodos Mountains, north of Limassol, the region comprises of 14 designated villages. Some of these include </a:t>
                      </a:r>
                      <a:r>
                        <a:rPr lang="en-US" sz="1050" kern="1200" dirty="0" err="1">
                          <a:solidFill>
                            <a:schemeClr val="bg2">
                              <a:lumMod val="10000"/>
                            </a:schemeClr>
                          </a:solidFill>
                          <a:effectLst/>
                          <a:latin typeface="Arial"/>
                          <a:ea typeface="Calibri" panose="020F0502020204030204" pitchFamily="34" charset="0"/>
                          <a:cs typeface="Times New Roman"/>
                        </a:rPr>
                        <a:t>Lania</a:t>
                      </a:r>
                      <a:r>
                        <a:rPr lang="en-US" sz="1050" kern="1200" dirty="0">
                          <a:solidFill>
                            <a:schemeClr val="bg2">
                              <a:lumMod val="10000"/>
                            </a:schemeClr>
                          </a:solidFill>
                          <a:effectLst/>
                          <a:latin typeface="Arial"/>
                          <a:ea typeface="Calibri" panose="020F0502020204030204" pitchFamily="34" charset="0"/>
                          <a:cs typeface="Times New Roman"/>
                        </a:rPr>
                        <a:t>, </a:t>
                      </a:r>
                      <a:r>
                        <a:rPr lang="en-US" sz="1050" kern="1200" dirty="0" err="1">
                          <a:solidFill>
                            <a:schemeClr val="bg2">
                              <a:lumMod val="10000"/>
                            </a:schemeClr>
                          </a:solidFill>
                          <a:effectLst/>
                          <a:latin typeface="Arial"/>
                          <a:ea typeface="Calibri" panose="020F0502020204030204" pitchFamily="34" charset="0"/>
                          <a:cs typeface="Times New Roman"/>
                        </a:rPr>
                        <a:t>Trimiklini</a:t>
                      </a:r>
                      <a:r>
                        <a:rPr lang="en-US" sz="1050" kern="1200" dirty="0">
                          <a:solidFill>
                            <a:schemeClr val="bg2">
                              <a:lumMod val="10000"/>
                            </a:schemeClr>
                          </a:solidFill>
                          <a:effectLst/>
                          <a:latin typeface="Arial"/>
                          <a:ea typeface="Calibri" panose="020F0502020204030204" pitchFamily="34" charset="0"/>
                          <a:cs typeface="Times New Roman"/>
                        </a:rPr>
                        <a:t>, </a:t>
                      </a:r>
                      <a:r>
                        <a:rPr lang="en-US" sz="1050" kern="1200" dirty="0" err="1">
                          <a:solidFill>
                            <a:schemeClr val="bg2">
                              <a:lumMod val="10000"/>
                            </a:schemeClr>
                          </a:solidFill>
                          <a:effectLst/>
                          <a:latin typeface="Arial"/>
                          <a:ea typeface="Calibri" panose="020F0502020204030204" pitchFamily="34" charset="0"/>
                          <a:cs typeface="Times New Roman"/>
                        </a:rPr>
                        <a:t>Zoodoxos</a:t>
                      </a:r>
                      <a:r>
                        <a:rPr lang="en-US" sz="1050" kern="1200" dirty="0">
                          <a:solidFill>
                            <a:schemeClr val="bg2">
                              <a:lumMod val="10000"/>
                            </a:schemeClr>
                          </a:solidFill>
                          <a:effectLst/>
                          <a:latin typeface="Arial"/>
                          <a:ea typeface="Calibri" panose="020F0502020204030204" pitchFamily="34" charset="0"/>
                          <a:cs typeface="Times New Roman"/>
                        </a:rPr>
                        <a:t> </a:t>
                      </a:r>
                      <a:r>
                        <a:rPr lang="en-US" sz="1050" kern="1200" dirty="0" err="1">
                          <a:solidFill>
                            <a:schemeClr val="bg2">
                              <a:lumMod val="10000"/>
                            </a:schemeClr>
                          </a:solidFill>
                          <a:effectLst/>
                          <a:latin typeface="Arial"/>
                          <a:ea typeface="Calibri" panose="020F0502020204030204" pitchFamily="34" charset="0"/>
                          <a:cs typeface="Times New Roman"/>
                        </a:rPr>
                        <a:t>Pigi</a:t>
                      </a:r>
                      <a:r>
                        <a:rPr lang="en-US" sz="1050" kern="1200" dirty="0">
                          <a:solidFill>
                            <a:schemeClr val="bg2">
                              <a:lumMod val="10000"/>
                            </a:schemeClr>
                          </a:solidFill>
                          <a:effectLst/>
                          <a:latin typeface="Arial"/>
                          <a:ea typeface="Calibri" panose="020F0502020204030204" pitchFamily="34" charset="0"/>
                          <a:cs typeface="Times New Roman"/>
                        </a:rPr>
                        <a:t>, </a:t>
                      </a:r>
                      <a:r>
                        <a:rPr lang="en-US" sz="1050" kern="1200" dirty="0" err="1">
                          <a:solidFill>
                            <a:schemeClr val="bg2">
                              <a:lumMod val="10000"/>
                            </a:schemeClr>
                          </a:solidFill>
                          <a:effectLst/>
                          <a:latin typeface="Arial"/>
                          <a:ea typeface="Calibri" panose="020F0502020204030204" pitchFamily="34" charset="0"/>
                          <a:cs typeface="Times New Roman"/>
                        </a:rPr>
                        <a:t>Doros</a:t>
                      </a:r>
                      <a:r>
                        <a:rPr lang="en-US" sz="1050" kern="1200" dirty="0">
                          <a:solidFill>
                            <a:schemeClr val="bg2">
                              <a:lumMod val="10000"/>
                            </a:schemeClr>
                          </a:solidFill>
                          <a:effectLst/>
                          <a:latin typeface="Arial"/>
                          <a:ea typeface="Calibri" panose="020F0502020204030204" pitchFamily="34" charset="0"/>
                          <a:cs typeface="Times New Roman"/>
                        </a:rPr>
                        <a:t>, </a:t>
                      </a:r>
                      <a:r>
                        <a:rPr lang="en-US" sz="1050" kern="1200" dirty="0" err="1">
                          <a:solidFill>
                            <a:schemeClr val="bg2">
                              <a:lumMod val="10000"/>
                            </a:schemeClr>
                          </a:solidFill>
                          <a:effectLst/>
                          <a:latin typeface="Arial"/>
                          <a:ea typeface="Calibri" panose="020F0502020204030204" pitchFamily="34" charset="0"/>
                          <a:cs typeface="Times New Roman"/>
                        </a:rPr>
                        <a:t>Silikou</a:t>
                      </a:r>
                      <a:r>
                        <a:rPr lang="en-US" sz="1050" kern="1200" dirty="0">
                          <a:solidFill>
                            <a:schemeClr val="bg2">
                              <a:lumMod val="10000"/>
                            </a:schemeClr>
                          </a:solidFill>
                          <a:effectLst/>
                          <a:latin typeface="Arial"/>
                          <a:ea typeface="Calibri" panose="020F0502020204030204" pitchFamily="34" charset="0"/>
                          <a:cs typeface="Times New Roman"/>
                        </a:rPr>
                        <a:t> and </a:t>
                      </a:r>
                      <a:r>
                        <a:rPr lang="en-US" sz="1050" kern="1200" dirty="0" err="1">
                          <a:solidFill>
                            <a:schemeClr val="bg2">
                              <a:lumMod val="10000"/>
                            </a:schemeClr>
                          </a:solidFill>
                          <a:effectLst/>
                          <a:latin typeface="Arial"/>
                          <a:ea typeface="Calibri" panose="020F0502020204030204" pitchFamily="34" charset="0"/>
                          <a:cs typeface="Times New Roman"/>
                        </a:rPr>
                        <a:t>Monagri</a:t>
                      </a:r>
                      <a:r>
                        <a:rPr lang="en-US" sz="1050" kern="1200" dirty="0">
                          <a:solidFill>
                            <a:schemeClr val="bg2">
                              <a:lumMod val="10000"/>
                            </a:schemeClr>
                          </a:solidFill>
                          <a:effectLst/>
                          <a:latin typeface="Arial"/>
                          <a:ea typeface="Calibri" panose="020F0502020204030204" pitchFamily="34" charset="0"/>
                          <a:cs typeface="Times New Roman"/>
                        </a:rPr>
                        <a: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12985"/>
                  </a:ext>
                </a:extLst>
              </a:tr>
            </a:tbl>
          </a:graphicData>
        </a:graphic>
      </p:graphicFrame>
      <p:graphicFrame>
        <p:nvGraphicFramePr>
          <p:cNvPr id="26" name="Πίνακας 25">
            <a:extLst>
              <a:ext uri="{FF2B5EF4-FFF2-40B4-BE49-F238E27FC236}">
                <a16:creationId xmlns:a16="http://schemas.microsoft.com/office/drawing/2014/main" id="{3C5C5258-FC6B-F800-1A98-7FEBECD1F948}"/>
              </a:ext>
            </a:extLst>
          </p:cNvPr>
          <p:cNvGraphicFramePr>
            <a:graphicFrameLocks noGrp="1"/>
          </p:cNvGraphicFramePr>
          <p:nvPr>
            <p:extLst>
              <p:ext uri="{D42A27DB-BD31-4B8C-83A1-F6EECF244321}">
                <p14:modId xmlns:p14="http://schemas.microsoft.com/office/powerpoint/2010/main" val="4209521784"/>
              </p:ext>
            </p:extLst>
          </p:nvPr>
        </p:nvGraphicFramePr>
        <p:xfrm>
          <a:off x="6238201" y="1835423"/>
          <a:ext cx="5324475" cy="3005273"/>
        </p:xfrm>
        <a:graphic>
          <a:graphicData uri="http://schemas.openxmlformats.org/drawingml/2006/table">
            <a:tbl>
              <a:tblPr bandRow="1"/>
              <a:tblGrid>
                <a:gridCol w="5324475">
                  <a:extLst>
                    <a:ext uri="{9D8B030D-6E8A-4147-A177-3AD203B41FA5}">
                      <a16:colId xmlns:a16="http://schemas.microsoft.com/office/drawing/2014/main" val="2807014376"/>
                    </a:ext>
                  </a:extLst>
                </a:gridCol>
              </a:tblGrid>
              <a:tr h="3005273">
                <a:tc>
                  <a:txBody>
                    <a:bodyPr/>
                    <a:lstStyle/>
                    <a:p>
                      <a:pPr marL="104140" marR="250190" lvl="0" indent="0" algn="just" defTabSz="914400" rtl="0" eaLnBrk="1" fontAlgn="auto" latinLnBrk="0" hangingPunct="1">
                        <a:lnSpc>
                          <a:spcPct val="150000"/>
                        </a:lnSpc>
                        <a:spcBef>
                          <a:spcPts val="0"/>
                        </a:spcBef>
                        <a:spcAft>
                          <a:spcPts val="0"/>
                        </a:spcAft>
                        <a:buClrTx/>
                        <a:buSzTx/>
                        <a:buFontTx/>
                        <a:buNone/>
                        <a:tabLst>
                          <a:tab pos="238125" algn="l"/>
                          <a:tab pos="1343025" algn="l"/>
                        </a:tabLst>
                        <a:defRPr/>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Exhibit 4 </a:t>
                      </a: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(taped on the wall near the tasting station)</a:t>
                      </a:r>
                      <a:endParaRPr lang="en-US" sz="1200" b="1" dirty="0">
                        <a:effectLst/>
                        <a:latin typeface="Arial" panose="020B0604020202020204" pitchFamily="34" charset="0"/>
                        <a:ea typeface="Calibri" panose="020F0502020204030204" pitchFamily="34" charset="0"/>
                        <a:cs typeface="Times New Roman" panose="02020603050405020304" pitchFamily="18" charset="0"/>
                      </a:endParaRPr>
                    </a:p>
                    <a:p>
                      <a:pPr marL="104140" marR="250190" algn="just">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Becoming Wine Connoisseurs </a:t>
                      </a:r>
                    </a:p>
                    <a:p>
                      <a:pPr marL="104140" marR="250190" algn="just">
                        <a:lnSpc>
                          <a:spcPct val="150000"/>
                        </a:lnSpc>
                        <a:spcBef>
                          <a:spcPts val="0"/>
                        </a:spcBef>
                        <a:spcAft>
                          <a:spcPts val="0"/>
                        </a:spcAft>
                        <a:tabLst>
                          <a:tab pos="238125" algn="l"/>
                          <a:tab pos="1343025" algn="l"/>
                        </a:tabLst>
                      </a:pPr>
                      <a:r>
                        <a:rPr lang="en-US" sz="1200" kern="12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One thing you may not know, is that the art of winemaking creates many jobs in the labor market. One of these includes people who are called “wine tasters” and “wine connoisseurs”. While the process of creation is critical, it’s always important to taste it, assess its quality and evaluate it based on different criteria that will place it into different categories. Some of these criteria include its look (color, opacity[dark/light], texture[thick/watery], smell, and taste. Using these criteria, connoisseurs can identify how “strong” the drink is, how aged it is and how sweet it may be, among many others.</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079026"/>
                  </a:ext>
                </a:extLst>
              </a:tr>
            </a:tbl>
          </a:graphicData>
        </a:graphic>
      </p:graphicFrame>
      <p:graphicFrame>
        <p:nvGraphicFramePr>
          <p:cNvPr id="2" name="Πίνακας 24">
            <a:extLst>
              <a:ext uri="{FF2B5EF4-FFF2-40B4-BE49-F238E27FC236}">
                <a16:creationId xmlns:a16="http://schemas.microsoft.com/office/drawing/2014/main" id="{5C9DD79D-3CF0-F725-15B6-199CF5260413}"/>
              </a:ext>
            </a:extLst>
          </p:cNvPr>
          <p:cNvGraphicFramePr>
            <a:graphicFrameLocks noGrp="1"/>
          </p:cNvGraphicFramePr>
          <p:nvPr>
            <p:extLst>
              <p:ext uri="{D42A27DB-BD31-4B8C-83A1-F6EECF244321}">
                <p14:modId xmlns:p14="http://schemas.microsoft.com/office/powerpoint/2010/main" val="3612818650"/>
              </p:ext>
            </p:extLst>
          </p:nvPr>
        </p:nvGraphicFramePr>
        <p:xfrm>
          <a:off x="771525" y="4025152"/>
          <a:ext cx="5324475" cy="1460499"/>
        </p:xfrm>
        <a:graphic>
          <a:graphicData uri="http://schemas.openxmlformats.org/drawingml/2006/table">
            <a:tbl>
              <a:tblPr bandRow="1"/>
              <a:tblGrid>
                <a:gridCol w="5324475">
                  <a:extLst>
                    <a:ext uri="{9D8B030D-6E8A-4147-A177-3AD203B41FA5}">
                      <a16:colId xmlns:a16="http://schemas.microsoft.com/office/drawing/2014/main" val="1818424467"/>
                    </a:ext>
                  </a:extLst>
                </a:gridCol>
              </a:tblGrid>
              <a:tr h="1460499">
                <a:tc>
                  <a:txBody>
                    <a:bodyPr/>
                    <a:lstStyle/>
                    <a:p>
                      <a:pPr marL="104140" marR="250190" algn="l">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Exhibit 2 </a:t>
                      </a:r>
                      <a:r>
                        <a:rPr lang="en-US" sz="1200" b="0" dirty="0">
                          <a:effectLst/>
                          <a:latin typeface="Arial" panose="020B0604020202020204" pitchFamily="34" charset="0"/>
                          <a:ea typeface="Calibri" panose="020F0502020204030204" pitchFamily="34" charset="0"/>
                          <a:cs typeface="Times New Roman" panose="02020603050405020304" pitchFamily="18" charset="0"/>
                        </a:rPr>
                        <a:t>(taped on the wall)</a:t>
                      </a:r>
                    </a:p>
                    <a:p>
                      <a:pPr marL="104140" marR="250190" algn="l">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Process Book Station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4140" marR="250190" algn="just">
                        <a:lnSpc>
                          <a:spcPct val="150000"/>
                        </a:lnSpc>
                        <a:spcBef>
                          <a:spcPts val="0"/>
                        </a:spcBef>
                        <a:spcAft>
                          <a:spcPts val="0"/>
                        </a:spcAft>
                        <a:tabLst>
                          <a:tab pos="238125" algn="l"/>
                          <a:tab pos="1343025" algn="l"/>
                        </a:tabLst>
                      </a:pPr>
                      <a:r>
                        <a:rPr lang="en-US" sz="12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How does one create Commandaria? How would you outline the winemaking process? What types of grapes are used? Use your devices and start searching!</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12985"/>
                  </a:ext>
                </a:extLst>
              </a:tr>
            </a:tbl>
          </a:graphicData>
        </a:graphic>
      </p:graphicFrame>
      <p:pic>
        <p:nvPicPr>
          <p:cNvPr id="3" name="Picture 2" descr="Logo&#10;&#10;Description automatically generated">
            <a:extLst>
              <a:ext uri="{FF2B5EF4-FFF2-40B4-BE49-F238E27FC236}">
                <a16:creationId xmlns:a16="http://schemas.microsoft.com/office/drawing/2014/main" id="{153F222D-F8FF-B25A-1AEB-D3A02F7E3B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43068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Developing texts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29065" y="1286663"/>
            <a:ext cx="11333870" cy="498328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E2A0424-4896-2636-7C48-B4C7BBA67D5E}"/>
              </a:ext>
            </a:extLst>
          </p:cNvPr>
          <p:cNvSpPr txBox="1"/>
          <p:nvPr/>
        </p:nvSpPr>
        <p:spPr>
          <a:xfrm>
            <a:off x="4578303" y="1205710"/>
            <a:ext cx="3035394"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Examples of object labels</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Πίνακας 24">
            <a:extLst>
              <a:ext uri="{FF2B5EF4-FFF2-40B4-BE49-F238E27FC236}">
                <a16:creationId xmlns:a16="http://schemas.microsoft.com/office/drawing/2014/main" id="{B56ACCFB-5C26-7ED9-3E4C-C78B791167B6}"/>
              </a:ext>
            </a:extLst>
          </p:cNvPr>
          <p:cNvGraphicFramePr>
            <a:graphicFrameLocks noGrp="1"/>
          </p:cNvGraphicFramePr>
          <p:nvPr>
            <p:extLst>
              <p:ext uri="{D42A27DB-BD31-4B8C-83A1-F6EECF244321}">
                <p14:modId xmlns:p14="http://schemas.microsoft.com/office/powerpoint/2010/main" val="2862043236"/>
              </p:ext>
            </p:extLst>
          </p:nvPr>
        </p:nvGraphicFramePr>
        <p:xfrm>
          <a:off x="771525" y="1710262"/>
          <a:ext cx="5324475" cy="1970038"/>
        </p:xfrm>
        <a:graphic>
          <a:graphicData uri="http://schemas.openxmlformats.org/drawingml/2006/table">
            <a:tbl>
              <a:tblPr bandRow="1"/>
              <a:tblGrid>
                <a:gridCol w="5324475">
                  <a:extLst>
                    <a:ext uri="{9D8B030D-6E8A-4147-A177-3AD203B41FA5}">
                      <a16:colId xmlns:a16="http://schemas.microsoft.com/office/drawing/2014/main" val="1818424467"/>
                    </a:ext>
                  </a:extLst>
                </a:gridCol>
              </a:tblGrid>
              <a:tr h="1970038">
                <a:tc>
                  <a:txBody>
                    <a:bodyPr/>
                    <a:lstStyle/>
                    <a:p>
                      <a:pPr marL="104140" marR="250190" algn="l">
                        <a:lnSpc>
                          <a:spcPct val="150000"/>
                        </a:lnSpc>
                        <a:spcBef>
                          <a:spcPts val="0"/>
                        </a:spcBef>
                        <a:spcAft>
                          <a:spcPts val="0"/>
                        </a:spcAft>
                        <a:tabLst>
                          <a:tab pos="238125" algn="l"/>
                          <a:tab pos="1343025" algn="l"/>
                        </a:tabLs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Exhibit 3 </a:t>
                      </a: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(taped on the wall near the winemaking station)</a:t>
                      </a:r>
                    </a:p>
                    <a:p>
                      <a:pPr marL="104140" marR="250190" algn="l">
                        <a:lnSpc>
                          <a:spcPct val="150000"/>
                        </a:lnSpc>
                        <a:spcBef>
                          <a:spcPts val="0"/>
                        </a:spcBef>
                        <a:spcAft>
                          <a:spcPts val="0"/>
                        </a:spcAft>
                        <a:tabLst>
                          <a:tab pos="238125" algn="l"/>
                          <a:tab pos="1343025" algn="l"/>
                        </a:tabLs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Mixed Up!</a:t>
                      </a:r>
                    </a:p>
                    <a:p>
                      <a:pPr marL="104140" marR="250190" algn="l">
                        <a:lnSpc>
                          <a:spcPct val="150000"/>
                        </a:lnSpc>
                        <a:spcBef>
                          <a:spcPts val="0"/>
                        </a:spcBef>
                        <a:spcAft>
                          <a:spcPts val="0"/>
                        </a:spcAft>
                        <a:tabLst>
                          <a:tab pos="238125" algn="l"/>
                          <a:tab pos="1343025" algn="l"/>
                        </a:tabLst>
                      </a:pPr>
                      <a:r>
                        <a:rPr lang="en-US" sz="1200" kern="12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There is a certain “magic” to the art of creating something rather than just experiencing it. This messy play activity involves an interactive way of “making wine”. Use the materials on the table and use your knowledge from Exhibit 2 to create your own wine. Roll up your sleeves, put on your aprons, and get creative!</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12985"/>
                  </a:ext>
                </a:extLst>
              </a:tr>
            </a:tbl>
          </a:graphicData>
        </a:graphic>
      </p:graphicFrame>
      <p:graphicFrame>
        <p:nvGraphicFramePr>
          <p:cNvPr id="26" name="Πίνακας 25">
            <a:extLst>
              <a:ext uri="{FF2B5EF4-FFF2-40B4-BE49-F238E27FC236}">
                <a16:creationId xmlns:a16="http://schemas.microsoft.com/office/drawing/2014/main" id="{3C5C5258-FC6B-F800-1A98-7FEBECD1F948}"/>
              </a:ext>
            </a:extLst>
          </p:cNvPr>
          <p:cNvGraphicFramePr>
            <a:graphicFrameLocks noGrp="1"/>
          </p:cNvGraphicFramePr>
          <p:nvPr>
            <p:extLst>
              <p:ext uri="{D42A27DB-BD31-4B8C-83A1-F6EECF244321}">
                <p14:modId xmlns:p14="http://schemas.microsoft.com/office/powerpoint/2010/main" val="1486637388"/>
              </p:ext>
            </p:extLst>
          </p:nvPr>
        </p:nvGraphicFramePr>
        <p:xfrm>
          <a:off x="6267230" y="1708328"/>
          <a:ext cx="5324475" cy="2198695"/>
        </p:xfrm>
        <a:graphic>
          <a:graphicData uri="http://schemas.openxmlformats.org/drawingml/2006/table">
            <a:tbl>
              <a:tblPr bandRow="1"/>
              <a:tblGrid>
                <a:gridCol w="5324475">
                  <a:extLst>
                    <a:ext uri="{9D8B030D-6E8A-4147-A177-3AD203B41FA5}">
                      <a16:colId xmlns:a16="http://schemas.microsoft.com/office/drawing/2014/main" val="2807014376"/>
                    </a:ext>
                  </a:extLst>
                </a:gridCol>
              </a:tblGrid>
              <a:tr h="2198695">
                <a:tc>
                  <a:txBody>
                    <a:bodyPr/>
                    <a:lstStyle/>
                    <a:p>
                      <a:pPr marL="104140" marR="250190" algn="just">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Exhibit 6 </a:t>
                      </a:r>
                      <a:r>
                        <a:rPr lang="en-US" sz="1200" b="0" dirty="0">
                          <a:effectLst/>
                          <a:latin typeface="Arial" panose="020B0604020202020204" pitchFamily="34" charset="0"/>
                          <a:ea typeface="Calibri" panose="020F0502020204030204" pitchFamily="34" charset="0"/>
                          <a:cs typeface="Times New Roman" panose="02020603050405020304" pitchFamily="18" charset="0"/>
                        </a:rPr>
                        <a:t>(on role-play station, next to props and guidelines)</a:t>
                      </a:r>
                    </a:p>
                    <a:p>
                      <a:pPr marL="104140" marR="250190" algn="just">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Battle of the Wines – Tell your own story </a:t>
                      </a:r>
                    </a:p>
                    <a:p>
                      <a:pPr marL="104140" marR="250190" algn="just">
                        <a:lnSpc>
                          <a:spcPct val="150000"/>
                        </a:lnSpc>
                        <a:spcBef>
                          <a:spcPts val="0"/>
                        </a:spcBef>
                        <a:spcAft>
                          <a:spcPts val="0"/>
                        </a:spcAft>
                        <a:tabLst>
                          <a:tab pos="238125" algn="l"/>
                          <a:tab pos="1343025" algn="l"/>
                        </a:tabLst>
                      </a:pPr>
                      <a:r>
                        <a:rPr lang="en-US" sz="1200" kern="12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What would it feel like to live in the Medieval Ages? In this part of the exhibition, you are called to engage in a re-enactment of events. Place yourselves in the shoes of the King Phillip II of France, or a common priest ready to promote his wine. What would characters of this era say? How would they act? What would they wear? Let your imagination run wild!</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079026"/>
                  </a:ext>
                </a:extLst>
              </a:tr>
            </a:tbl>
          </a:graphicData>
        </a:graphic>
      </p:graphicFrame>
      <p:graphicFrame>
        <p:nvGraphicFramePr>
          <p:cNvPr id="2" name="Πίνακας 24">
            <a:extLst>
              <a:ext uri="{FF2B5EF4-FFF2-40B4-BE49-F238E27FC236}">
                <a16:creationId xmlns:a16="http://schemas.microsoft.com/office/drawing/2014/main" id="{5C9DD79D-3CF0-F725-15B6-199CF5260413}"/>
              </a:ext>
            </a:extLst>
          </p:cNvPr>
          <p:cNvGraphicFramePr>
            <a:graphicFrameLocks noGrp="1"/>
          </p:cNvGraphicFramePr>
          <p:nvPr>
            <p:extLst>
              <p:ext uri="{D42A27DB-BD31-4B8C-83A1-F6EECF244321}">
                <p14:modId xmlns:p14="http://schemas.microsoft.com/office/powerpoint/2010/main" val="325148023"/>
              </p:ext>
            </p:extLst>
          </p:nvPr>
        </p:nvGraphicFramePr>
        <p:xfrm>
          <a:off x="771525" y="3778305"/>
          <a:ext cx="5324475" cy="2198696"/>
        </p:xfrm>
        <a:graphic>
          <a:graphicData uri="http://schemas.openxmlformats.org/drawingml/2006/table">
            <a:tbl>
              <a:tblPr bandRow="1"/>
              <a:tblGrid>
                <a:gridCol w="5324475">
                  <a:extLst>
                    <a:ext uri="{9D8B030D-6E8A-4147-A177-3AD203B41FA5}">
                      <a16:colId xmlns:a16="http://schemas.microsoft.com/office/drawing/2014/main" val="1818424467"/>
                    </a:ext>
                  </a:extLst>
                </a:gridCol>
              </a:tblGrid>
              <a:tr h="2198696">
                <a:tc>
                  <a:txBody>
                    <a:bodyPr/>
                    <a:lstStyle/>
                    <a:p>
                      <a:pPr marL="104140" marR="250190" algn="l" defTabSz="914400" rtl="0" eaLnBrk="1" latinLnBrk="0" hangingPunct="1">
                        <a:lnSpc>
                          <a:spcPct val="150000"/>
                        </a:lnSpc>
                        <a:spcBef>
                          <a:spcPts val="0"/>
                        </a:spcBef>
                        <a:spcAft>
                          <a:spcPts val="0"/>
                        </a:spcAft>
                        <a:tabLst>
                          <a:tab pos="238125" algn="l"/>
                          <a:tab pos="1343025" algn="l"/>
                        </a:tabLs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Exhibit 5 </a:t>
                      </a: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(taped on the wall near the life-size timeline)</a:t>
                      </a:r>
                    </a:p>
                    <a:p>
                      <a:pPr marL="104140" marR="250190" algn="l" defTabSz="914400" rtl="0" eaLnBrk="1" latinLnBrk="0" hangingPunct="1">
                        <a:lnSpc>
                          <a:spcPct val="150000"/>
                        </a:lnSpc>
                        <a:spcBef>
                          <a:spcPts val="0"/>
                        </a:spcBef>
                        <a:spcAft>
                          <a:spcPts val="0"/>
                        </a:spcAft>
                        <a:tabLst>
                          <a:tab pos="238125" algn="l"/>
                          <a:tab pos="1343025" algn="l"/>
                        </a:tabLs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History Timeline </a:t>
                      </a:r>
                    </a:p>
                    <a:p>
                      <a:pPr marL="104140" marR="250190" algn="just">
                        <a:lnSpc>
                          <a:spcPct val="150000"/>
                        </a:lnSpc>
                        <a:spcBef>
                          <a:spcPts val="0"/>
                        </a:spcBef>
                        <a:spcAft>
                          <a:spcPts val="0"/>
                        </a:spcAft>
                        <a:tabLst>
                          <a:tab pos="238125" algn="l"/>
                          <a:tab pos="1343025" algn="l"/>
                        </a:tabLst>
                      </a:pPr>
                      <a:r>
                        <a:rPr lang="en-US" sz="1200" dirty="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Behind every great invention there comes a long history related to its origins story and how it became successful. There are at least 4 very important events related to the making of and origin of one of the most famous dessert wines in the world. Read the text provided, use your intuition, and place those events on the timeline to map out Commandaria’s history.</a:t>
                      </a:r>
                      <a:endParaRPr lang="en-US" sz="11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12985"/>
                  </a:ext>
                </a:extLst>
              </a:tr>
            </a:tbl>
          </a:graphicData>
        </a:graphic>
      </p:graphicFrame>
      <p:pic>
        <p:nvPicPr>
          <p:cNvPr id="3" name="Picture 2" descr="Logo&#10;&#10;Description automatically generated">
            <a:extLst>
              <a:ext uri="{FF2B5EF4-FFF2-40B4-BE49-F238E27FC236}">
                <a16:creationId xmlns:a16="http://schemas.microsoft.com/office/drawing/2014/main" id="{1BDF6837-9609-9F2A-AE26-D08EB4ADC0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1584696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Developing texts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Retângulo: Cantos Arredondados 3">
            <a:extLst>
              <a:ext uri="{FF2B5EF4-FFF2-40B4-BE49-F238E27FC236}">
                <a16:creationId xmlns:a16="http://schemas.microsoft.com/office/drawing/2014/main" id="{F98A85A6-91BE-830E-EB30-1531367F348E}"/>
              </a:ext>
            </a:extLst>
          </p:cNvPr>
          <p:cNvSpPr/>
          <p:nvPr/>
        </p:nvSpPr>
        <p:spPr>
          <a:xfrm>
            <a:off x="429065" y="1468144"/>
            <a:ext cx="11333870" cy="4581322"/>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8E2A0424-4896-2636-7C48-B4C7BBA67D5E}"/>
              </a:ext>
            </a:extLst>
          </p:cNvPr>
          <p:cNvSpPr txBox="1"/>
          <p:nvPr/>
        </p:nvSpPr>
        <p:spPr>
          <a:xfrm>
            <a:off x="4567398" y="1372348"/>
            <a:ext cx="3035394"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Examples of object labels</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Πίνακας 24">
            <a:extLst>
              <a:ext uri="{FF2B5EF4-FFF2-40B4-BE49-F238E27FC236}">
                <a16:creationId xmlns:a16="http://schemas.microsoft.com/office/drawing/2014/main" id="{B56ACCFB-5C26-7ED9-3E4C-C78B791167B6}"/>
              </a:ext>
            </a:extLst>
          </p:cNvPr>
          <p:cNvGraphicFramePr>
            <a:graphicFrameLocks noGrp="1"/>
          </p:cNvGraphicFramePr>
          <p:nvPr>
            <p:extLst>
              <p:ext uri="{D42A27DB-BD31-4B8C-83A1-F6EECF244321}">
                <p14:modId xmlns:p14="http://schemas.microsoft.com/office/powerpoint/2010/main" val="262637407"/>
              </p:ext>
            </p:extLst>
          </p:nvPr>
        </p:nvGraphicFramePr>
        <p:xfrm>
          <a:off x="771525" y="1835423"/>
          <a:ext cx="5324475" cy="1813212"/>
        </p:xfrm>
        <a:graphic>
          <a:graphicData uri="http://schemas.openxmlformats.org/drawingml/2006/table">
            <a:tbl>
              <a:tblPr bandRow="1"/>
              <a:tblGrid>
                <a:gridCol w="5324475">
                  <a:extLst>
                    <a:ext uri="{9D8B030D-6E8A-4147-A177-3AD203B41FA5}">
                      <a16:colId xmlns:a16="http://schemas.microsoft.com/office/drawing/2014/main" val="1818424467"/>
                    </a:ext>
                  </a:extLst>
                </a:gridCol>
              </a:tblGrid>
              <a:tr h="1813212">
                <a:tc>
                  <a:txBody>
                    <a:bodyPr/>
                    <a:lstStyle/>
                    <a:p>
                      <a:pPr marL="104140" marR="250190" algn="just" defTabSz="914400" rtl="0" eaLnBrk="1" latinLnBrk="0" hangingPunct="1">
                        <a:lnSpc>
                          <a:spcPct val="150000"/>
                        </a:lnSpc>
                        <a:spcBef>
                          <a:spcPts val="0"/>
                        </a:spcBef>
                        <a:spcAft>
                          <a:spcPts val="0"/>
                        </a:spcAft>
                        <a:tabLst>
                          <a:tab pos="238125" algn="l"/>
                          <a:tab pos="1343025" algn="l"/>
                        </a:tabLs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Exhibit 7 </a:t>
                      </a: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(taped on the wall above the drawing station)</a:t>
                      </a:r>
                    </a:p>
                    <a:p>
                      <a:pPr marL="104140" marR="250190" algn="just" defTabSz="914400" rtl="0" eaLnBrk="1" latinLnBrk="0" hangingPunct="1">
                        <a:lnSpc>
                          <a:spcPct val="150000"/>
                        </a:lnSpc>
                        <a:spcBef>
                          <a:spcPts val="0"/>
                        </a:spcBef>
                        <a:spcAft>
                          <a:spcPts val="0"/>
                        </a:spcAft>
                        <a:tabLst>
                          <a:tab pos="238125" algn="l"/>
                          <a:tab pos="1343025" algn="l"/>
                        </a:tabLs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Paint your way </a:t>
                      </a:r>
                    </a:p>
                    <a:p>
                      <a:pPr marL="104140" marR="250190" algn="just" defTabSz="914400" rtl="0" eaLnBrk="1" latinLnBrk="0" hangingPunct="1">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Apart from its historical, social, and religious attributes, Commandaria can be used as a creative medium for expression. Using all you have learned about this sweet dessert wine, use it to draw a related representative or non-representative drawing. What does this mean to you? Give your creation a catchy title and start drawing!</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12985"/>
                  </a:ext>
                </a:extLst>
              </a:tr>
            </a:tbl>
          </a:graphicData>
        </a:graphic>
      </p:graphicFrame>
      <p:graphicFrame>
        <p:nvGraphicFramePr>
          <p:cNvPr id="26" name="Πίνακας 25">
            <a:extLst>
              <a:ext uri="{FF2B5EF4-FFF2-40B4-BE49-F238E27FC236}">
                <a16:creationId xmlns:a16="http://schemas.microsoft.com/office/drawing/2014/main" id="{3C5C5258-FC6B-F800-1A98-7FEBECD1F948}"/>
              </a:ext>
            </a:extLst>
          </p:cNvPr>
          <p:cNvGraphicFramePr>
            <a:graphicFrameLocks noGrp="1"/>
          </p:cNvGraphicFramePr>
          <p:nvPr>
            <p:extLst>
              <p:ext uri="{D42A27DB-BD31-4B8C-83A1-F6EECF244321}">
                <p14:modId xmlns:p14="http://schemas.microsoft.com/office/powerpoint/2010/main" val="1151844252"/>
              </p:ext>
            </p:extLst>
          </p:nvPr>
        </p:nvGraphicFramePr>
        <p:xfrm>
          <a:off x="6238201" y="1835423"/>
          <a:ext cx="5324475" cy="3005273"/>
        </p:xfrm>
        <a:graphic>
          <a:graphicData uri="http://schemas.openxmlformats.org/drawingml/2006/table">
            <a:tbl>
              <a:tblPr bandRow="1"/>
              <a:tblGrid>
                <a:gridCol w="5324475">
                  <a:extLst>
                    <a:ext uri="{9D8B030D-6E8A-4147-A177-3AD203B41FA5}">
                      <a16:colId xmlns:a16="http://schemas.microsoft.com/office/drawing/2014/main" val="2807014376"/>
                    </a:ext>
                  </a:extLst>
                </a:gridCol>
              </a:tblGrid>
              <a:tr h="3005273">
                <a:tc>
                  <a:txBody>
                    <a:bodyPr/>
                    <a:lstStyle/>
                    <a:p>
                      <a:pPr marL="104140" marR="250190" algn="just">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Exhibit 9 </a:t>
                      </a:r>
                      <a:r>
                        <a:rPr lang="en-US" sz="1200" b="0" dirty="0">
                          <a:effectLst/>
                          <a:latin typeface="Arial" panose="020B0604020202020204" pitchFamily="34" charset="0"/>
                          <a:ea typeface="Calibri" panose="020F0502020204030204" pitchFamily="34" charset="0"/>
                          <a:cs typeface="Times New Roman" panose="02020603050405020304" pitchFamily="18" charset="0"/>
                        </a:rPr>
                        <a:t>(taped on the wall next to the screen/projector)</a:t>
                      </a:r>
                    </a:p>
                    <a:p>
                      <a:pPr marL="104140" marR="250190" algn="just">
                        <a:lnSpc>
                          <a:spcPct val="150000"/>
                        </a:lnSpc>
                        <a:spcBef>
                          <a:spcPts val="0"/>
                        </a:spcBef>
                        <a:spcAft>
                          <a:spcPts val="0"/>
                        </a:spcAft>
                        <a:tabLst>
                          <a:tab pos="238125" algn="l"/>
                          <a:tab pos="1343025" algn="l"/>
                        </a:tabLst>
                      </a:pPr>
                      <a:r>
                        <a:rPr lang="en-US" sz="1200" b="1" dirty="0">
                          <a:effectLst/>
                          <a:latin typeface="Arial" panose="020B0604020202020204" pitchFamily="34" charset="0"/>
                          <a:ea typeface="Calibri" panose="020F0502020204030204" pitchFamily="34" charset="0"/>
                          <a:cs typeface="Times New Roman" panose="02020603050405020304" pitchFamily="18" charset="0"/>
                        </a:rPr>
                        <a:t>Commandaria – A short film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Step inside the world of Commandaria making. What does the process of creation look like? What does it sound like? Place yourselves in context and use your senses to enjoy the whole experience. </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The typical steps of Commandaria-making are as follows: </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1.	Harvest</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2.	Drying</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3.	Crashing</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4.	Fermentation</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5.	Aging </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6.	Serving </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079026"/>
                  </a:ext>
                </a:extLst>
              </a:tr>
            </a:tbl>
          </a:graphicData>
        </a:graphic>
      </p:graphicFrame>
      <p:graphicFrame>
        <p:nvGraphicFramePr>
          <p:cNvPr id="2" name="Πίνακας 24">
            <a:extLst>
              <a:ext uri="{FF2B5EF4-FFF2-40B4-BE49-F238E27FC236}">
                <a16:creationId xmlns:a16="http://schemas.microsoft.com/office/drawing/2014/main" id="{5C9DD79D-3CF0-F725-15B6-199CF5260413}"/>
              </a:ext>
            </a:extLst>
          </p:cNvPr>
          <p:cNvGraphicFramePr>
            <a:graphicFrameLocks noGrp="1"/>
          </p:cNvGraphicFramePr>
          <p:nvPr>
            <p:extLst>
              <p:ext uri="{D42A27DB-BD31-4B8C-83A1-F6EECF244321}">
                <p14:modId xmlns:p14="http://schemas.microsoft.com/office/powerpoint/2010/main" val="3762246418"/>
              </p:ext>
            </p:extLst>
          </p:nvPr>
        </p:nvGraphicFramePr>
        <p:xfrm>
          <a:off x="771525" y="3720353"/>
          <a:ext cx="5324475" cy="2026022"/>
        </p:xfrm>
        <a:graphic>
          <a:graphicData uri="http://schemas.openxmlformats.org/drawingml/2006/table">
            <a:tbl>
              <a:tblPr bandRow="1"/>
              <a:tblGrid>
                <a:gridCol w="5324475">
                  <a:extLst>
                    <a:ext uri="{9D8B030D-6E8A-4147-A177-3AD203B41FA5}">
                      <a16:colId xmlns:a16="http://schemas.microsoft.com/office/drawing/2014/main" val="1818424467"/>
                    </a:ext>
                  </a:extLst>
                </a:gridCol>
              </a:tblGrid>
              <a:tr h="2026022">
                <a:tc>
                  <a:txBody>
                    <a:bodyPr/>
                    <a:lstStyle/>
                    <a:p>
                      <a:pPr marL="104140" marR="250190" algn="just" defTabSz="914400" rtl="0" eaLnBrk="1" latinLnBrk="0" hangingPunct="1">
                        <a:lnSpc>
                          <a:spcPct val="150000"/>
                        </a:lnSpc>
                        <a:spcBef>
                          <a:spcPts val="0"/>
                        </a:spcBef>
                        <a:spcAft>
                          <a:spcPts val="0"/>
                        </a:spcAft>
                        <a:tabLst>
                          <a:tab pos="238125" algn="l"/>
                          <a:tab pos="1343025" algn="l"/>
                        </a:tabLs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Exhibit 8 </a:t>
                      </a: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(taped on the wall above the branding station)</a:t>
                      </a:r>
                    </a:p>
                    <a:p>
                      <a:pPr marL="104140" marR="250190" algn="just" defTabSz="914400" rtl="0" eaLnBrk="1" latinLnBrk="0" hangingPunct="1">
                        <a:lnSpc>
                          <a:spcPct val="150000"/>
                        </a:lnSpc>
                        <a:spcBef>
                          <a:spcPts val="0"/>
                        </a:spcBef>
                        <a:spcAft>
                          <a:spcPts val="0"/>
                        </a:spcAft>
                        <a:tabLst>
                          <a:tab pos="238125" algn="l"/>
                          <a:tab pos="1343025" algn="l"/>
                        </a:tabLs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DIWine – Do-it-yourself-Wine</a:t>
                      </a:r>
                    </a:p>
                    <a:p>
                      <a:pPr marL="104140" marR="250190" algn="just">
                        <a:lnSpc>
                          <a:spcPct val="150000"/>
                        </a:lnSpc>
                        <a:spcBef>
                          <a:spcPts val="0"/>
                        </a:spcBef>
                        <a:spcAft>
                          <a:spcPts val="0"/>
                        </a:spcAft>
                        <a:tabLst>
                          <a:tab pos="238125" algn="l"/>
                          <a:tab pos="1343025" algn="l"/>
                        </a:tabLst>
                      </a:pPr>
                      <a:r>
                        <a:rPr lang="en-US" sz="1050" kern="1200" dirty="0">
                          <a:solidFill>
                            <a:schemeClr val="bg2">
                              <a:lumMod val="10000"/>
                            </a:schemeClr>
                          </a:solidFill>
                          <a:effectLst/>
                          <a:latin typeface="Arial"/>
                          <a:ea typeface="Calibri" panose="020F0502020204030204" pitchFamily="34" charset="0"/>
                          <a:cs typeface="Times New Roman"/>
                        </a:rPr>
                        <a:t>It is one thing to create an exceptional-quality product, but it takes a great marketeer to make it successful. It may come as a surprise, but most people buy wine based on the label on its bottle. Sometimes all it takes is a great design or an attractive package, but sometimes it’s all about the story behind it. What makes a product unique? Do it yourself and define your product’s Unique Selling Point. Let the best design win!</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312985"/>
                  </a:ext>
                </a:extLst>
              </a:tr>
            </a:tbl>
          </a:graphicData>
        </a:graphic>
      </p:graphicFrame>
      <p:pic>
        <p:nvPicPr>
          <p:cNvPr id="3" name="Picture 2" descr="Logo&#10;&#10;Description automatically generated">
            <a:extLst>
              <a:ext uri="{FF2B5EF4-FFF2-40B4-BE49-F238E27FC236}">
                <a16:creationId xmlns:a16="http://schemas.microsoft.com/office/drawing/2014/main" id="{F0B9BB2B-0E6D-E46B-BF63-CDBEE30D6F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1298839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2481341" y="1505319"/>
            <a:ext cx="7408093" cy="4202904"/>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61CD4D6-4071-C90F-E94F-F05257A75721}"/>
              </a:ext>
            </a:extLst>
          </p:cNvPr>
          <p:cNvSpPr txBox="1"/>
          <p:nvPr/>
        </p:nvSpPr>
        <p:spPr>
          <a:xfrm>
            <a:off x="2751164" y="2007489"/>
            <a:ext cx="6869915" cy="2843022"/>
          </a:xfrm>
          <a:prstGeom prst="rect">
            <a:avLst/>
          </a:prstGeom>
          <a:noFill/>
        </p:spPr>
        <p:txBody>
          <a:bodyPr wrap="square" lIns="91440" tIns="45720" rIns="91440" bIns="45720" anchor="t">
            <a:spAutoFit/>
          </a:bodyPr>
          <a:lstStyle/>
          <a:p>
            <a:pPr>
              <a:lnSpc>
                <a:spcPct val="150000"/>
              </a:lnSpc>
              <a:spcAft>
                <a:spcPts val="800"/>
              </a:spcAft>
            </a:pPr>
            <a:r>
              <a:rPr lang="en-US" sz="1600" dirty="0">
                <a:effectLst/>
                <a:latin typeface="Arial"/>
                <a:ea typeface="Calibri" panose="020F0502020204030204" pitchFamily="34" charset="0"/>
                <a:cs typeface="Times New Roman"/>
              </a:rPr>
              <a:t>Following the previous steps and in perfect agreement with them, it's time to build your exhibits.</a:t>
            </a:r>
          </a:p>
          <a:p>
            <a:pPr>
              <a:lnSpc>
                <a:spcPct val="150000"/>
              </a:lnSpc>
              <a:spcAft>
                <a:spcPts val="800"/>
              </a:spcAft>
            </a:pPr>
            <a:r>
              <a:rPr lang="en-US" sz="1600" dirty="0">
                <a:effectLst/>
                <a:latin typeface="Arial"/>
                <a:ea typeface="Calibri" panose="020F0502020204030204" pitchFamily="34" charset="0"/>
                <a:cs typeface="Times New Roman"/>
              </a:rPr>
              <a:t>Before construction, you will need to create a blueprint that will be accompanied by appropriate explanatory images or/and designing plans.</a:t>
            </a:r>
            <a:r>
              <a:rPr lang="en-US" sz="1600" dirty="0">
                <a:latin typeface="Arial"/>
                <a:ea typeface="Calibri" panose="020F0502020204030204" pitchFamily="34" charset="0"/>
                <a:cs typeface="Times New Roman"/>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600" dirty="0">
                <a:effectLst/>
                <a:latin typeface="Arial"/>
                <a:ea typeface="Calibri" panose="020F0502020204030204" pitchFamily="34" charset="0"/>
                <a:cs typeface="Times New Roman"/>
              </a:rPr>
              <a:t>The blueprints are necessary for better organization but also for the division of tasks between students. Assign groups of 2-4 students to create an exhibit.</a:t>
            </a:r>
            <a:r>
              <a:rPr lang="en-US" sz="1600" dirty="0">
                <a:latin typeface="Arial"/>
                <a:ea typeface="Calibri" panose="020F0502020204030204" pitchFamily="34" charset="0"/>
                <a:cs typeface="Times New Roman"/>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EF395515-6136-07CD-5157-C3D6DC34CA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81530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626" y="6350000"/>
            <a:ext cx="2368174" cy="4963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2" name="TextBox 11">
            <a:extLst>
              <a:ext uri="{FF2B5EF4-FFF2-40B4-BE49-F238E27FC236}">
                <a16:creationId xmlns:a16="http://schemas.microsoft.com/office/drawing/2014/main" id="{91D5344C-439B-9B33-04ED-21B66B3F6269}"/>
              </a:ext>
            </a:extLst>
          </p:cNvPr>
          <p:cNvSpPr txBox="1"/>
          <p:nvPr/>
        </p:nvSpPr>
        <p:spPr>
          <a:xfrm>
            <a:off x="5698604" y="5754943"/>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Πίνακας 13">
            <a:extLst>
              <a:ext uri="{FF2B5EF4-FFF2-40B4-BE49-F238E27FC236}">
                <a16:creationId xmlns:a16="http://schemas.microsoft.com/office/drawing/2014/main" id="{E38A515E-C837-B415-5253-C72179D620DF}"/>
              </a:ext>
            </a:extLst>
          </p:cNvPr>
          <p:cNvGraphicFramePr>
            <a:graphicFrameLocks noGrp="1"/>
          </p:cNvGraphicFramePr>
          <p:nvPr>
            <p:extLst>
              <p:ext uri="{D42A27DB-BD31-4B8C-83A1-F6EECF244321}">
                <p14:modId xmlns:p14="http://schemas.microsoft.com/office/powerpoint/2010/main" val="1233317434"/>
              </p:ext>
            </p:extLst>
          </p:nvPr>
        </p:nvGraphicFramePr>
        <p:xfrm>
          <a:off x="1332268" y="1140027"/>
          <a:ext cx="9748107" cy="5314589"/>
        </p:xfrm>
        <a:graphic>
          <a:graphicData uri="http://schemas.openxmlformats.org/drawingml/2006/table">
            <a:tbl>
              <a:tblPr bandRow="1"/>
              <a:tblGrid>
                <a:gridCol w="2794715">
                  <a:extLst>
                    <a:ext uri="{9D8B030D-6E8A-4147-A177-3AD203B41FA5}">
                      <a16:colId xmlns:a16="http://schemas.microsoft.com/office/drawing/2014/main" val="4278073339"/>
                    </a:ext>
                  </a:extLst>
                </a:gridCol>
                <a:gridCol w="6953392">
                  <a:extLst>
                    <a:ext uri="{9D8B030D-6E8A-4147-A177-3AD203B41FA5}">
                      <a16:colId xmlns:a16="http://schemas.microsoft.com/office/drawing/2014/main" val="2896269525"/>
                    </a:ext>
                  </a:extLst>
                </a:gridCol>
              </a:tblGrid>
              <a:tr h="173593">
                <a:tc>
                  <a:txBody>
                    <a:bodyPr/>
                    <a:lstStyle/>
                    <a:p>
                      <a:pPr marL="0" marR="0">
                        <a:lnSpc>
                          <a:spcPct val="150000"/>
                        </a:lnSpc>
                        <a:spcBef>
                          <a:spcPts val="0"/>
                        </a:spcBef>
                        <a:spcAft>
                          <a:spcPts val="0"/>
                        </a:spcAft>
                      </a:pPr>
                      <a:r>
                        <a:rPr lang="en-US" sz="105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Sub-section: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050" b="1" dirty="0">
                          <a:effectLst/>
                          <a:latin typeface="Arial" panose="020B0604020202020204" pitchFamily="34" charset="0"/>
                          <a:ea typeface="Calibri" panose="020F0502020204030204" pitchFamily="34" charset="0"/>
                          <a:cs typeface="Times New Roman" panose="02020603050405020304" pitchFamily="18" charset="0"/>
                        </a:rPr>
                        <a:t>Winemaking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99521170"/>
                  </a:ext>
                </a:extLst>
              </a:tr>
              <a:tr h="173593">
                <a:tc>
                  <a:txBody>
                    <a:bodyPr/>
                    <a:lstStyle/>
                    <a:p>
                      <a:pPr marL="0" marR="0">
                        <a:lnSpc>
                          <a:spcPct val="150000"/>
                        </a:lnSpc>
                        <a:spcBef>
                          <a:spcPts val="0"/>
                        </a:spcBef>
                        <a:spcAft>
                          <a:spcPts val="0"/>
                        </a:spcAft>
                      </a:pPr>
                      <a:r>
                        <a:rPr lang="en-US" sz="105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Exhibit number: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050">
                          <a:effectLst/>
                          <a:latin typeface="Arial" panose="020B0604020202020204" pitchFamily="34" charset="0"/>
                          <a:ea typeface="Calibri" panose="020F0502020204030204" pitchFamily="34" charset="0"/>
                          <a:cs typeface="Times New Roman" panose="02020603050405020304" pitchFamily="18" charset="0"/>
                        </a:rPr>
                        <a:t>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47407974"/>
                  </a:ext>
                </a:extLst>
              </a:tr>
              <a:tr h="173593">
                <a:tc>
                  <a:txBody>
                    <a:bodyPr/>
                    <a:lstStyle/>
                    <a:p>
                      <a:pPr marL="0" marR="0">
                        <a:lnSpc>
                          <a:spcPct val="150000"/>
                        </a:lnSpc>
                        <a:spcBef>
                          <a:spcPts val="0"/>
                        </a:spcBef>
                        <a:spcAft>
                          <a:spcPts val="0"/>
                        </a:spcAft>
                      </a:pPr>
                      <a:r>
                        <a:rPr lang="en-US" sz="105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Name of the exhibit: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050" b="1">
                          <a:effectLst/>
                          <a:latin typeface="Arial" panose="020B0604020202020204" pitchFamily="34" charset="0"/>
                          <a:ea typeface="Calibri" panose="020F0502020204030204" pitchFamily="34" charset="0"/>
                          <a:cs typeface="Times New Roman" panose="02020603050405020304" pitchFamily="18" charset="0"/>
                        </a:rPr>
                        <a:t>Mapping Commandaria Villages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74697283"/>
                  </a:ext>
                </a:extLst>
              </a:tr>
              <a:tr h="173593">
                <a:tc>
                  <a:txBody>
                    <a:bodyPr/>
                    <a:lstStyle/>
                    <a:p>
                      <a:pPr marL="0" marR="0">
                        <a:lnSpc>
                          <a:spcPct val="150000"/>
                        </a:lnSpc>
                        <a:spcBef>
                          <a:spcPts val="0"/>
                        </a:spcBef>
                        <a:spcAft>
                          <a:spcPts val="0"/>
                        </a:spcAft>
                      </a:pPr>
                      <a:r>
                        <a:rPr lang="en-US" sz="105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Type of exhibit: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050">
                          <a:effectLst/>
                          <a:latin typeface="Arial" panose="020B0604020202020204" pitchFamily="34" charset="0"/>
                          <a:ea typeface="Calibri" panose="020F0502020204030204" pitchFamily="34" charset="0"/>
                          <a:cs typeface="Times New Roman" panose="02020603050405020304" pitchFamily="18" charset="0"/>
                        </a:rPr>
                        <a:t>Tangible or digital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05696916"/>
                  </a:ext>
                </a:extLst>
              </a:tr>
              <a:tr h="173593">
                <a:tc>
                  <a:txBody>
                    <a:bodyPr/>
                    <a:lstStyle/>
                    <a:p>
                      <a:pPr marL="0" marR="0">
                        <a:lnSpc>
                          <a:spcPct val="150000"/>
                        </a:lnSpc>
                        <a:spcBef>
                          <a:spcPts val="0"/>
                        </a:spcBef>
                        <a:spcAft>
                          <a:spcPts val="0"/>
                        </a:spcAft>
                      </a:pPr>
                      <a:r>
                        <a:rPr lang="en-US" sz="105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Recommended preparation time: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GB" sz="1050" dirty="0">
                          <a:effectLst/>
                          <a:latin typeface="Arial" panose="020B0604020202020204" pitchFamily="34" charset="0"/>
                          <a:ea typeface="Calibri" panose="020F0502020204030204" pitchFamily="34" charset="0"/>
                          <a:cs typeface="Times New Roman" panose="02020603050405020304" pitchFamily="18" charset="0"/>
                        </a:rPr>
                        <a:t>30 minutes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96403362"/>
                  </a:ext>
                </a:extLst>
              </a:tr>
              <a:tr h="173593">
                <a:tc>
                  <a:txBody>
                    <a:bodyPr/>
                    <a:lstStyle/>
                    <a:p>
                      <a:pPr marL="0" marR="0">
                        <a:lnSpc>
                          <a:spcPct val="150000"/>
                        </a:lnSpc>
                        <a:spcBef>
                          <a:spcPts val="0"/>
                        </a:spcBef>
                        <a:spcAft>
                          <a:spcPts val="0"/>
                        </a:spcAft>
                      </a:pPr>
                      <a:r>
                        <a:rPr lang="en-US" sz="105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Required 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050">
                          <a:effectLst/>
                          <a:latin typeface="Arial" panose="020B0604020202020204" pitchFamily="34" charset="0"/>
                          <a:ea typeface="Calibri" panose="020F0502020204030204" pitchFamily="34" charset="0"/>
                          <a:cs typeface="Times New Roman" panose="02020603050405020304" pitchFamily="18" charset="0"/>
                        </a:rPr>
                        <a:t>Groups of 2-4 students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63726188"/>
                  </a:ext>
                </a:extLst>
              </a:tr>
              <a:tr h="562658">
                <a:tc>
                  <a:txBody>
                    <a:bodyPr/>
                    <a:lstStyle/>
                    <a:p>
                      <a:pPr marL="0" marR="0">
                        <a:lnSpc>
                          <a:spcPct val="150000"/>
                        </a:lnSpc>
                        <a:spcBef>
                          <a:spcPts val="0"/>
                        </a:spcBef>
                        <a:spcAft>
                          <a:spcPts val="0"/>
                        </a:spcAft>
                      </a:pPr>
                      <a:r>
                        <a:rPr lang="en-US" sz="105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Brief description: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An explanatory map of Commandaria and other vineyards of Cyprus. The map presents the location of vineyards in Cyprus where Commandaria wine is mainly produced and are considered as Commandaria-verified regions.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35816532"/>
                  </a:ext>
                </a:extLst>
              </a:tr>
              <a:tr h="951722">
                <a:tc>
                  <a:txBody>
                    <a:bodyPr/>
                    <a:lstStyle/>
                    <a:p>
                      <a:pPr marL="0" marR="0">
                        <a:lnSpc>
                          <a:spcPct val="150000"/>
                        </a:lnSpc>
                        <a:spcBef>
                          <a:spcPts val="0"/>
                        </a:spcBef>
                        <a:spcAft>
                          <a:spcPts val="0"/>
                        </a:spcAft>
                      </a:pPr>
                      <a:r>
                        <a:rPr lang="en-US" sz="105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Materials and/or tools needed:</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342900" marR="0" lvl="0" indent="-342900">
                        <a:lnSpc>
                          <a:spcPct val="150000"/>
                        </a:lnSpc>
                        <a:spcBef>
                          <a:spcPts val="0"/>
                        </a:spcBef>
                        <a:spcAft>
                          <a:spcPts val="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Exhibit 1 Resource: Explanatory Map (printed out or digital)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Descriptive labels (printed or digital)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Digital device (optional)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Collage materials (glue, paper, </a:t>
                      </a:r>
                      <a:r>
                        <a:rPr lang="en-US" sz="1050" dirty="0" err="1">
                          <a:effectLst/>
                          <a:latin typeface="Arial" panose="020B0604020202020204" pitchFamily="34" charset="0"/>
                          <a:ea typeface="Calibri" panose="020F0502020204030204" pitchFamily="34" charset="0"/>
                          <a:cs typeface="Times New Roman" panose="02020603050405020304" pitchFamily="18" charset="0"/>
                        </a:rPr>
                        <a:t>blu</a:t>
                      </a:r>
                      <a:r>
                        <a:rPr lang="en-US" sz="1050" dirty="0">
                          <a:effectLst/>
                          <a:latin typeface="Arial" panose="020B0604020202020204" pitchFamily="34" charset="0"/>
                          <a:ea typeface="Calibri" panose="020F0502020204030204" pitchFamily="34" charset="0"/>
                          <a:cs typeface="Times New Roman" panose="02020603050405020304" pitchFamily="18" charset="0"/>
                        </a:rPr>
                        <a:t> tac)</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050" dirty="0">
                          <a:effectLst/>
                          <a:latin typeface="Arial" panose="020B0604020202020204" pitchFamily="34" charset="0"/>
                          <a:ea typeface="Calibri" panose="020F0502020204030204" pitchFamily="34" charset="0"/>
                          <a:cs typeface="Times New Roman" panose="02020603050405020304" pitchFamily="18" charset="0"/>
                        </a:rPr>
                        <a:t>Space to lay out map or table &amp; plug for electronic device</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83996804"/>
                  </a:ext>
                </a:extLst>
              </a:tr>
              <a:tr h="562658">
                <a:tc>
                  <a:txBody>
                    <a:bodyPr/>
                    <a:lstStyle/>
                    <a:p>
                      <a:pPr marL="0" marR="0">
                        <a:lnSpc>
                          <a:spcPct val="150000"/>
                        </a:lnSpc>
                        <a:spcBef>
                          <a:spcPts val="0"/>
                        </a:spcBef>
                        <a:spcAft>
                          <a:spcPts val="0"/>
                        </a:spcAft>
                      </a:pPr>
                      <a:r>
                        <a:rPr lang="en-US" sz="105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Dimensions of the exhibit: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050" dirty="0">
                          <a:effectLst/>
                          <a:latin typeface="Arial" panose="020B0604020202020204" pitchFamily="34" charset="0"/>
                          <a:ea typeface="Calibri" panose="020F0502020204030204" pitchFamily="34" charset="0"/>
                          <a:cs typeface="Times New Roman" panose="02020603050405020304" pitchFamily="18" charset="0"/>
                        </a:rPr>
                        <a:t>The physical dimensions of the map and the labels are proportional according to the size of the map given. For example, if the map is 150 x 100 cm, the labels will be 10 x 5 cm. The digital map is the same.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14503657"/>
                  </a:ext>
                </a:extLst>
              </a:tr>
              <a:tr h="1729851">
                <a:tc>
                  <a:txBody>
                    <a:bodyPr/>
                    <a:lstStyle/>
                    <a:p>
                      <a:pPr marL="0" marR="0">
                        <a:lnSpc>
                          <a:spcPct val="150000"/>
                        </a:lnSpc>
                        <a:spcBef>
                          <a:spcPts val="0"/>
                        </a:spcBef>
                        <a:spcAft>
                          <a:spcPts val="0"/>
                        </a:spcAft>
                      </a:pPr>
                      <a:r>
                        <a:rPr lang="en-US" sz="105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Step by step construction instructions: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Step 1:</a:t>
                      </a:r>
                      <a:r>
                        <a:rPr lang="en-US" sz="1050" dirty="0">
                          <a:effectLst/>
                          <a:latin typeface="Arial" panose="020B0604020202020204" pitchFamily="34" charset="0"/>
                          <a:ea typeface="Arial" panose="020B0604020202020204" pitchFamily="34" charset="0"/>
                          <a:cs typeface="Times New Roman" panose="02020603050405020304" pitchFamily="18" charset="0"/>
                        </a:rPr>
                        <a:t> Prepare the materials needed according to the number of students. It is suggested to give 1 map to a group of max 4 students. Provide students with collage materials and prepare labels in advance (print or digital).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Step 2:</a:t>
                      </a:r>
                      <a:r>
                        <a:rPr lang="en-US" sz="1050" dirty="0">
                          <a:effectLst/>
                          <a:latin typeface="Arial" panose="020B0604020202020204" pitchFamily="34" charset="0"/>
                          <a:ea typeface="Arial" panose="020B0604020202020204" pitchFamily="34" charset="0"/>
                          <a:cs typeface="Times New Roman" panose="02020603050405020304" pitchFamily="18" charset="0"/>
                        </a:rPr>
                        <a:t> Pass the maps and show them the basic features of the map.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Step 3:</a:t>
                      </a:r>
                      <a:r>
                        <a:rPr lang="en-US" sz="1050" dirty="0">
                          <a:effectLst/>
                          <a:latin typeface="Arial" panose="020B0604020202020204" pitchFamily="34" charset="0"/>
                          <a:ea typeface="Arial" panose="020B0604020202020204" pitchFamily="34" charset="0"/>
                          <a:cs typeface="Times New Roman" panose="02020603050405020304" pitchFamily="18" charset="0"/>
                        </a:rPr>
                        <a:t> Let them explore the map for 2-3 minutes.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Step 4:</a:t>
                      </a:r>
                      <a:r>
                        <a:rPr lang="en-US" sz="1050" dirty="0">
                          <a:effectLst/>
                          <a:latin typeface="Arial" panose="020B0604020202020204" pitchFamily="34" charset="0"/>
                          <a:ea typeface="Arial" panose="020B0604020202020204" pitchFamily="34" charset="0"/>
                          <a:cs typeface="Times New Roman" panose="02020603050405020304" pitchFamily="18" charset="0"/>
                        </a:rPr>
                        <a:t> Students start collaging the labels in the right place.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PS. The map can be enlarged as much as needed, and presented both digitally and/or in printed format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22999827"/>
                  </a:ext>
                </a:extLst>
              </a:tr>
            </a:tbl>
          </a:graphicData>
        </a:graphic>
      </p:graphicFrame>
      <p:pic>
        <p:nvPicPr>
          <p:cNvPr id="2" name="Picture 1">
            <a:extLst>
              <a:ext uri="{FF2B5EF4-FFF2-40B4-BE49-F238E27FC236}">
                <a16:creationId xmlns:a16="http://schemas.microsoft.com/office/drawing/2014/main" id="{8EB9C4B7-5CE5-9F0A-8C97-50FB572E0DF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48164" y="3018609"/>
            <a:ext cx="1827908" cy="10289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13F58EFD-1DE4-00EB-6F0A-1497D34D525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83504" y="5156966"/>
            <a:ext cx="1730186" cy="97711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046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4" name="Πίνακας 3">
            <a:extLst>
              <a:ext uri="{FF2B5EF4-FFF2-40B4-BE49-F238E27FC236}">
                <a16:creationId xmlns:a16="http://schemas.microsoft.com/office/drawing/2014/main" id="{9652BE88-8183-5CAE-43E0-939DE4564CB2}"/>
              </a:ext>
            </a:extLst>
          </p:cNvPr>
          <p:cNvGraphicFramePr>
            <a:graphicFrameLocks noGrp="1"/>
          </p:cNvGraphicFramePr>
          <p:nvPr>
            <p:extLst>
              <p:ext uri="{D42A27DB-BD31-4B8C-83A1-F6EECF244321}">
                <p14:modId xmlns:p14="http://schemas.microsoft.com/office/powerpoint/2010/main" val="2267294187"/>
              </p:ext>
            </p:extLst>
          </p:nvPr>
        </p:nvGraphicFramePr>
        <p:xfrm>
          <a:off x="1524000" y="1350227"/>
          <a:ext cx="9574306" cy="4712886"/>
        </p:xfrm>
        <a:graphic>
          <a:graphicData uri="http://schemas.openxmlformats.org/drawingml/2006/table">
            <a:tbl>
              <a:tblPr bandRow="1"/>
              <a:tblGrid>
                <a:gridCol w="2595035">
                  <a:extLst>
                    <a:ext uri="{9D8B030D-6E8A-4147-A177-3AD203B41FA5}">
                      <a16:colId xmlns:a16="http://schemas.microsoft.com/office/drawing/2014/main" val="2954511060"/>
                    </a:ext>
                  </a:extLst>
                </a:gridCol>
                <a:gridCol w="6979271">
                  <a:extLst>
                    <a:ext uri="{9D8B030D-6E8A-4147-A177-3AD203B41FA5}">
                      <a16:colId xmlns:a16="http://schemas.microsoft.com/office/drawing/2014/main" val="2298372287"/>
                    </a:ext>
                  </a:extLst>
                </a:gridCol>
              </a:tblGrid>
              <a:tr h="225260">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Sub-section: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Winemaking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91155744"/>
                  </a:ext>
                </a:extLst>
              </a:tr>
              <a:tr h="225260">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Exhibit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51982469"/>
                  </a:ext>
                </a:extLst>
              </a:tr>
              <a:tr h="225260">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Name of the exhibit: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Process Book Station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2453605"/>
                  </a:ext>
                </a:extLst>
              </a:tr>
              <a:tr h="225260">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Type of exhibit: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Digital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40322192"/>
                  </a:ext>
                </a:extLst>
              </a:tr>
              <a:tr h="315189">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Recommended preparation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30 minutes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0789936"/>
                  </a:ext>
                </a:extLst>
              </a:tr>
              <a:tr h="225260">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Required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Groups of 2-4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58744941"/>
                  </a:ext>
                </a:extLst>
              </a:tr>
              <a:tr h="488408">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Brief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It is a book that will outline the winemaking process. It will outline the two types of indigenous Cyprus grapes and at least five of the main stages of Commandaria production.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222512693"/>
                  </a:ext>
                </a:extLst>
              </a:tr>
              <a:tr h="982553">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Materials and/or tools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Students will use a digital device (phone/tablet/laptop) to research the main steps and find the best images for every step. Create a digital album of images using book creation software. Recommendation: </a:t>
                      </a:r>
                      <a:r>
                        <a:rPr lang="en-US" sz="12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6"/>
                        </a:rPr>
                        <a:t>Book Creator</a:t>
                      </a:r>
                      <a:r>
                        <a:rPr lang="en-US" sz="1200">
                          <a:effectLst/>
                          <a:latin typeface="Arial" panose="020B0604020202020204" pitchFamily="34" charset="0"/>
                          <a:ea typeface="Calibri" panose="020F0502020204030204" pitchFamily="34" charset="0"/>
                          <a:cs typeface="Times New Roman" panose="02020603050405020304" pitchFamily="18" charset="0"/>
                        </a:rPr>
                        <a:t> or </a:t>
                      </a:r>
                      <a:r>
                        <a:rPr lang="en-US" sz="12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Canva</a:t>
                      </a:r>
                      <a:r>
                        <a:rPr lang="en-US" sz="1200">
                          <a:effectLst/>
                          <a:latin typeface="Arial" panose="020B0604020202020204" pitchFamily="34" charset="0"/>
                          <a:ea typeface="Calibri" panose="020F0502020204030204" pitchFamily="34" charset="0"/>
                          <a:cs typeface="Times New Roman" panose="02020603050405020304" pitchFamily="18" charset="0"/>
                        </a:rPr>
                        <a:t>.  Students can also use the </a:t>
                      </a:r>
                      <a:r>
                        <a:rPr lang="en-US" sz="1200" u="sng">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8"/>
                        </a:rPr>
                        <a:t>POEME</a:t>
                      </a:r>
                      <a:r>
                        <a:rPr lang="en-US" sz="1200">
                          <a:effectLst/>
                          <a:latin typeface="Arial" panose="020B0604020202020204" pitchFamily="34" charset="0"/>
                          <a:ea typeface="Calibri" panose="020F0502020204030204" pitchFamily="34" charset="0"/>
                          <a:cs typeface="Times New Roman" panose="02020603050405020304" pitchFamily="18" charset="0"/>
                        </a:rPr>
                        <a:t> Commandaria e-book and/or worksheet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30352557"/>
                  </a:ext>
                </a:extLst>
              </a:tr>
              <a:tr h="477691">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Dimensions of the exhibit: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Digital format – can be viewed digitally or downloaded as an e-pub file. They can use any medium they already engage with.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3141901"/>
                  </a:ext>
                </a:extLst>
              </a:tr>
              <a:tr h="982553">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Step by step construction instructions: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1: </a:t>
                      </a:r>
                      <a:r>
                        <a:rPr lang="en-US" sz="1200" dirty="0">
                          <a:effectLst/>
                          <a:latin typeface="Arial" panose="020B0604020202020204" pitchFamily="34" charset="0"/>
                          <a:ea typeface="Arial" panose="020B0604020202020204" pitchFamily="34" charset="0"/>
                          <a:cs typeface="Times New Roman" panose="02020603050405020304" pitchFamily="18" charset="0"/>
                        </a:rPr>
                        <a:t>Start the research process</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2:</a:t>
                      </a:r>
                      <a:r>
                        <a:rPr lang="en-US" sz="1200" dirty="0">
                          <a:effectLst/>
                          <a:latin typeface="Arial" panose="020B0604020202020204" pitchFamily="34" charset="0"/>
                          <a:ea typeface="Arial" panose="020B0604020202020204" pitchFamily="34" charset="0"/>
                          <a:cs typeface="Times New Roman" panose="02020603050405020304" pitchFamily="18" charset="0"/>
                        </a:rPr>
                        <a:t> Collection of photographs of the process (reference images)</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3: </a:t>
                      </a:r>
                      <a:r>
                        <a:rPr lang="en-US" sz="1200" dirty="0">
                          <a:effectLst/>
                          <a:latin typeface="Arial" panose="020B0604020202020204" pitchFamily="34" charset="0"/>
                          <a:ea typeface="Arial" panose="020B0604020202020204" pitchFamily="34" charset="0"/>
                          <a:cs typeface="Times New Roman" panose="02020603050405020304" pitchFamily="18" charset="0"/>
                        </a:rPr>
                        <a:t>Use Book Creator or Canva to create a Process Book with audiovisual material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4: </a:t>
                      </a:r>
                      <a:r>
                        <a:rPr lang="en-US" sz="1200" dirty="0">
                          <a:effectLst/>
                          <a:latin typeface="Arial" panose="020B0604020202020204" pitchFamily="34" charset="0"/>
                          <a:ea typeface="Arial" panose="020B0604020202020204" pitchFamily="34" charset="0"/>
                          <a:cs typeface="Times New Roman" panose="02020603050405020304" pitchFamily="18" charset="0"/>
                        </a:rPr>
                        <a:t>At the end, students will give feedback and comment on their albums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43474839"/>
                  </a:ext>
                </a:extLst>
              </a:tr>
            </a:tbl>
          </a:graphicData>
        </a:graphic>
      </p:graphicFrame>
      <p:sp>
        <p:nvSpPr>
          <p:cNvPr id="3" name="TextBox 2">
            <a:extLst>
              <a:ext uri="{FF2B5EF4-FFF2-40B4-BE49-F238E27FC236}">
                <a16:creationId xmlns:a16="http://schemas.microsoft.com/office/drawing/2014/main" id="{B5B317E2-9C9A-0AF2-B8B3-52A67EF77D85}"/>
              </a:ext>
            </a:extLst>
          </p:cNvPr>
          <p:cNvSpPr txBox="1"/>
          <p:nvPr/>
        </p:nvSpPr>
        <p:spPr>
          <a:xfrm>
            <a:off x="5598004" y="6247736"/>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descr="Logo&#10;&#10;Description automatically generated">
            <a:extLst>
              <a:ext uri="{FF2B5EF4-FFF2-40B4-BE49-F238E27FC236}">
                <a16:creationId xmlns:a16="http://schemas.microsoft.com/office/drawing/2014/main" id="{BD309258-6196-3644-2CE6-F0D77DD705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959116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5" name="Πίνακας 4">
            <a:extLst>
              <a:ext uri="{FF2B5EF4-FFF2-40B4-BE49-F238E27FC236}">
                <a16:creationId xmlns:a16="http://schemas.microsoft.com/office/drawing/2014/main" id="{842D5769-3A44-0A90-3F73-4F8C311A2EB6}"/>
              </a:ext>
            </a:extLst>
          </p:cNvPr>
          <p:cNvGraphicFramePr>
            <a:graphicFrameLocks noGrp="1"/>
          </p:cNvGraphicFramePr>
          <p:nvPr>
            <p:extLst>
              <p:ext uri="{D42A27DB-BD31-4B8C-83A1-F6EECF244321}">
                <p14:modId xmlns:p14="http://schemas.microsoft.com/office/powerpoint/2010/main" val="3205154606"/>
              </p:ext>
            </p:extLst>
          </p:nvPr>
        </p:nvGraphicFramePr>
        <p:xfrm>
          <a:off x="762000" y="1147973"/>
          <a:ext cx="11071412" cy="4668537"/>
        </p:xfrm>
        <a:graphic>
          <a:graphicData uri="http://schemas.openxmlformats.org/drawingml/2006/table">
            <a:tbl>
              <a:tblPr bandRow="1"/>
              <a:tblGrid>
                <a:gridCol w="2823882">
                  <a:extLst>
                    <a:ext uri="{9D8B030D-6E8A-4147-A177-3AD203B41FA5}">
                      <a16:colId xmlns:a16="http://schemas.microsoft.com/office/drawing/2014/main" val="2779131875"/>
                    </a:ext>
                  </a:extLst>
                </a:gridCol>
                <a:gridCol w="8247530">
                  <a:extLst>
                    <a:ext uri="{9D8B030D-6E8A-4147-A177-3AD203B41FA5}">
                      <a16:colId xmlns:a16="http://schemas.microsoft.com/office/drawing/2014/main" val="2082621308"/>
                    </a:ext>
                  </a:extLst>
                </a:gridCol>
              </a:tblGrid>
              <a:tr h="17315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Sub-section: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Winemaking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74559353"/>
                  </a:ext>
                </a:extLst>
              </a:tr>
              <a:tr h="17315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Exhibit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27592649"/>
                  </a:ext>
                </a:extLst>
              </a:tr>
              <a:tr h="17315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Name of the exhibit: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Mixed 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61962658"/>
                  </a:ext>
                </a:extLst>
              </a:tr>
              <a:tr h="17315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Type of exhibit: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Tangible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77463773"/>
                  </a:ext>
                </a:extLst>
              </a:tr>
              <a:tr h="177272">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Recommended preparation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30-40 minutes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070242600"/>
                  </a:ext>
                </a:extLst>
              </a:tr>
              <a:tr h="17315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Required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Individual activity, students can come together as a group in the end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11548018"/>
                  </a:ext>
                </a:extLst>
              </a:tr>
              <a:tr h="755288">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Brief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This is a messy play activity where students can engage in the process they explore in the previous exhibit. They will be given fruits and juices to crush using their hands and tools to make their own “wines”. The activity is meant to be experiential and help them better engage with the process of mixing materials and creating something from scratch.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23589195"/>
                  </a:ext>
                </a:extLst>
              </a:tr>
              <a:tr h="627540">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Materials and/or tools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lvl="0" indent="0">
                        <a:lnSpc>
                          <a:spcPct val="150000"/>
                        </a:lnSpc>
                        <a:spcBef>
                          <a:spcPts val="0"/>
                        </a:spcBef>
                        <a:spcAft>
                          <a:spcPts val="0"/>
                        </a:spcAft>
                        <a:buFont typeface="+mj-l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Variety of seasonal fruits &amp; juices / Kitchen tools (measuring cup, spoons, peeler, etc.) /Food smashing objects (e.g., food smasher, blender, juice squeezer etc.)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Aprons </a:t>
                      </a:r>
                      <a:r>
                        <a:rPr lang="en-US" sz="11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Arial" panose="020B0604020202020204" pitchFamily="34" charset="0"/>
                          <a:ea typeface="Calibri" panose="020F0502020204030204" pitchFamily="34" charset="0"/>
                          <a:cs typeface="Times New Roman" panose="02020603050405020304" pitchFamily="18" charset="0"/>
                        </a:rPr>
                        <a:t>A3 paper</a:t>
                      </a:r>
                      <a:r>
                        <a:rPr lang="en-US" sz="1100" dirty="0">
                          <a:effectLst/>
                          <a:latin typeface="Calibri" panose="020F0502020204030204" pitchFamily="34" charset="0"/>
                          <a:ea typeface="Calibri" panose="020F0502020204030204" pitchFamily="34" charset="0"/>
                          <a:cs typeface="Times New Roman" panose="02020603050405020304" pitchFamily="18" charset="0"/>
                        </a:rPr>
                        <a:t> / </a:t>
                      </a:r>
                      <a:r>
                        <a:rPr lang="en-US" sz="1200" dirty="0">
                          <a:effectLst/>
                          <a:latin typeface="Arial" panose="020B0604020202020204" pitchFamily="34" charset="0"/>
                          <a:ea typeface="Calibri" panose="020F0502020204030204" pitchFamily="34" charset="0"/>
                          <a:cs typeface="Times New Roman" panose="02020603050405020304" pitchFamily="18" charset="0"/>
                        </a:rPr>
                        <a:t>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84447077"/>
                  </a:ext>
                </a:extLst>
              </a:tr>
              <a:tr h="247343">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Dimensions of the exhibit: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Messy play – Experiential activity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33064722"/>
                  </a:ext>
                </a:extLst>
              </a:tr>
              <a:tr h="1531463">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Step by step construction instructions: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1: </a:t>
                      </a:r>
                      <a:r>
                        <a:rPr lang="en-US" sz="1200" dirty="0">
                          <a:effectLst/>
                          <a:latin typeface="Arial" panose="020B0604020202020204" pitchFamily="34" charset="0"/>
                          <a:ea typeface="Arial" panose="020B0604020202020204" pitchFamily="34" charset="0"/>
                          <a:cs typeface="Times New Roman" panose="02020603050405020304" pitchFamily="18" charset="0"/>
                        </a:rPr>
                        <a:t>Each student will select 2-3 fruits and one juice flavor.</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2: </a:t>
                      </a:r>
                      <a:r>
                        <a:rPr lang="en-US" sz="1200" dirty="0">
                          <a:effectLst/>
                          <a:latin typeface="Arial" panose="020B0604020202020204" pitchFamily="34" charset="0"/>
                          <a:ea typeface="Arial" panose="020B0604020202020204" pitchFamily="34" charset="0"/>
                          <a:cs typeface="Times New Roman" panose="02020603050405020304" pitchFamily="18" charset="0"/>
                        </a:rPr>
                        <a:t>Students will try to engage in the creation process by mixing the fruits and juices together, picking their own analogies to create “wine” from scratch. Students will need to keep a record or “recipe” during their process.</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3: </a:t>
                      </a:r>
                      <a:r>
                        <a:rPr lang="en-US" sz="1200" dirty="0">
                          <a:effectLst/>
                          <a:latin typeface="Arial" panose="020B0604020202020204" pitchFamily="34" charset="0"/>
                          <a:ea typeface="Arial" panose="020B0604020202020204" pitchFamily="34" charset="0"/>
                          <a:cs typeface="Times New Roman" panose="02020603050405020304" pitchFamily="18" charset="0"/>
                        </a:rPr>
                        <a:t>Students will present their product; explain how they made it and can try out each other’s creations to compare.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4: </a:t>
                      </a:r>
                      <a:r>
                        <a:rPr lang="en-US" sz="1200" dirty="0">
                          <a:effectLst/>
                          <a:latin typeface="Arial" panose="020B0604020202020204" pitchFamily="34" charset="0"/>
                          <a:ea typeface="Arial" panose="020B0604020202020204" pitchFamily="34" charset="0"/>
                          <a:cs typeface="Times New Roman" panose="02020603050405020304" pitchFamily="18" charset="0"/>
                        </a:rPr>
                        <a:t>Using the A3 paper, students will collectively create a wine-book, with a collection of all their recipes.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5172372"/>
                  </a:ext>
                </a:extLst>
              </a:tr>
            </a:tbl>
          </a:graphicData>
        </a:graphic>
      </p:graphicFrame>
      <p:sp>
        <p:nvSpPr>
          <p:cNvPr id="2" name="TextBox 1">
            <a:extLst>
              <a:ext uri="{FF2B5EF4-FFF2-40B4-BE49-F238E27FC236}">
                <a16:creationId xmlns:a16="http://schemas.microsoft.com/office/drawing/2014/main" id="{BD2FEB95-AA6F-4DA9-06D6-68261D5A1B0A}"/>
              </a:ext>
            </a:extLst>
          </p:cNvPr>
          <p:cNvSpPr txBox="1"/>
          <p:nvPr/>
        </p:nvSpPr>
        <p:spPr>
          <a:xfrm>
            <a:off x="5698604" y="6191856"/>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Logo&#10;&#10;Description automatically generated">
            <a:extLst>
              <a:ext uri="{FF2B5EF4-FFF2-40B4-BE49-F238E27FC236}">
                <a16:creationId xmlns:a16="http://schemas.microsoft.com/office/drawing/2014/main" id="{33436FA3-EB31-3E19-1FCB-C020D3C398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290079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graphicFrame>
        <p:nvGraphicFramePr>
          <p:cNvPr id="10" name="Πίνακας 9">
            <a:extLst>
              <a:ext uri="{FF2B5EF4-FFF2-40B4-BE49-F238E27FC236}">
                <a16:creationId xmlns:a16="http://schemas.microsoft.com/office/drawing/2014/main" id="{12539E12-2C93-57EF-1EE1-58F53D8CAE13}"/>
              </a:ext>
            </a:extLst>
          </p:cNvPr>
          <p:cNvGraphicFramePr>
            <a:graphicFrameLocks noGrp="1"/>
          </p:cNvGraphicFramePr>
          <p:nvPr>
            <p:extLst>
              <p:ext uri="{D42A27DB-BD31-4B8C-83A1-F6EECF244321}">
                <p14:modId xmlns:p14="http://schemas.microsoft.com/office/powerpoint/2010/main" val="3048168489"/>
              </p:ext>
            </p:extLst>
          </p:nvPr>
        </p:nvGraphicFramePr>
        <p:xfrm>
          <a:off x="875099" y="1220505"/>
          <a:ext cx="11008062" cy="4912492"/>
        </p:xfrm>
        <a:graphic>
          <a:graphicData uri="http://schemas.openxmlformats.org/drawingml/2006/table">
            <a:tbl>
              <a:tblPr bandRow="1"/>
              <a:tblGrid>
                <a:gridCol w="3155934">
                  <a:extLst>
                    <a:ext uri="{9D8B030D-6E8A-4147-A177-3AD203B41FA5}">
                      <a16:colId xmlns:a16="http://schemas.microsoft.com/office/drawing/2014/main" val="72196297"/>
                    </a:ext>
                  </a:extLst>
                </a:gridCol>
                <a:gridCol w="7852128">
                  <a:extLst>
                    <a:ext uri="{9D8B030D-6E8A-4147-A177-3AD203B41FA5}">
                      <a16:colId xmlns:a16="http://schemas.microsoft.com/office/drawing/2014/main" val="3047103024"/>
                    </a:ext>
                  </a:extLst>
                </a:gridCol>
              </a:tblGrid>
              <a:tr h="204984">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Sub-section: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Winemaking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76636181"/>
                  </a:ext>
                </a:extLst>
              </a:tr>
              <a:tr h="22717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Exhibit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17495776"/>
                  </a:ext>
                </a:extLst>
              </a:tr>
              <a:tr h="22717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Name of the exhibit: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a:effectLst/>
                          <a:latin typeface="Arial" panose="020B0604020202020204" pitchFamily="34" charset="0"/>
                          <a:ea typeface="Calibri" panose="020F0502020204030204" pitchFamily="34" charset="0"/>
                          <a:cs typeface="Times New Roman" panose="02020603050405020304" pitchFamily="18" charset="0"/>
                        </a:rPr>
                        <a:t>Becoming “Wine” Connoisseurs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0718002"/>
                  </a:ext>
                </a:extLst>
              </a:tr>
              <a:tr h="22717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Type of exhibit: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Tangible and/or Digital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879797195"/>
                  </a:ext>
                </a:extLst>
              </a:tr>
              <a:tr h="22717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Recommended preparation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15-20 minutes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8825139"/>
                  </a:ext>
                </a:extLst>
              </a:tr>
              <a:tr h="227177">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Required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Individual activity (groups of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28449929"/>
                  </a:ext>
                </a:extLst>
              </a:tr>
              <a:tr h="990914">
                <a:tc>
                  <a:txBody>
                    <a:bodyPr/>
                    <a:lstStyle/>
                    <a:p>
                      <a:pPr marL="0" marR="0">
                        <a:lnSpc>
                          <a:spcPct val="150000"/>
                        </a:lnSpc>
                        <a:spcBef>
                          <a:spcPts val="0"/>
                        </a:spcBef>
                        <a:spcAft>
                          <a:spcPts val="0"/>
                        </a:spcAft>
                      </a:pPr>
                      <a:r>
                        <a:rPr lang="en-US" sz="12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Brief 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rating activity will be an introduction to wine experts and wine tasters. Students will become familiar with these processes by practicing their tasting skills. Juices will be used instead of natural wine for this activity, and the process will be the same. Students will rate the “wine” according to its look, smell, and taste and then add an overall conclusion/rating.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74358924"/>
                  </a:ext>
                </a:extLst>
              </a:tr>
              <a:tr h="481756">
                <a:tc>
                  <a:txBody>
                    <a:bodyPr/>
                    <a:lstStyle/>
                    <a:p>
                      <a:pPr marL="0" marR="0">
                        <a:lnSpc>
                          <a:spcPct val="150000"/>
                        </a:lnSpc>
                        <a:spcBef>
                          <a:spcPts val="0"/>
                        </a:spcBef>
                        <a:spcAft>
                          <a:spcPts val="0"/>
                        </a:spcAft>
                      </a:pPr>
                      <a:r>
                        <a:rPr lang="en-US" sz="1200" b="1">
                          <a:solidFill>
                            <a:srgbClr val="2E74B5"/>
                          </a:solidFill>
                          <a:effectLst/>
                          <a:latin typeface="Arial" panose="020B0604020202020204" pitchFamily="34" charset="0"/>
                          <a:ea typeface="Calibri" panose="020F0502020204030204" pitchFamily="34" charset="0"/>
                          <a:cs typeface="Times New Roman" panose="02020603050405020304" pitchFamily="18" charset="0"/>
                        </a:rPr>
                        <a:t>Materials and/or tools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342900" marR="0" lvl="0" indent="-342900">
                        <a:lnSpc>
                          <a:spcPct val="150000"/>
                        </a:lnSpc>
                        <a:spcBef>
                          <a:spcPts val="0"/>
                        </a:spcBef>
                        <a:spcAft>
                          <a:spcPts val="0"/>
                        </a:spcAft>
                        <a:buFont typeface="+mj-lt"/>
                        <a:buAutoNum type="arabicPeriod"/>
                      </a:pPr>
                      <a:r>
                        <a:rPr lang="en-US" sz="1200" dirty="0">
                          <a:effectLst/>
                          <a:latin typeface="Arial" panose="020B0604020202020204" pitchFamily="34" charset="0"/>
                          <a:ea typeface="Calibri" panose="020F0502020204030204" pitchFamily="34" charset="0"/>
                          <a:cs typeface="Times New Roman" panose="02020603050405020304" pitchFamily="18" charset="0"/>
                        </a:rPr>
                        <a:t>Exhibit 4 Resource: Wine Expert Rating Activity (or something similar) / Pens/markers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4 types of juices / Glasses/cups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56662298"/>
                  </a:ext>
                </a:extLst>
              </a:tr>
              <a:tr h="481756">
                <a:tc>
                  <a:txBody>
                    <a:bodyPr/>
                    <a:lstStyle/>
                    <a:p>
                      <a:pPr marL="0" marR="0">
                        <a:lnSpc>
                          <a:spcPct val="150000"/>
                        </a:lnSpc>
                        <a:spcBef>
                          <a:spcPts val="0"/>
                        </a:spcBef>
                        <a:spcAft>
                          <a:spcPts val="0"/>
                        </a:spcAft>
                      </a:pPr>
                      <a:r>
                        <a:rPr lang="en-US" sz="12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Dimensions of the exhibit: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The activity does not have a dimension/form/format. The rating activity can be executed digitally using electronic devices or physically by printing out A4 copies of the rating activity table. Tasting can only be done physically.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95588055"/>
                  </a:ext>
                </a:extLst>
              </a:tr>
              <a:tr h="1327652">
                <a:tc>
                  <a:txBody>
                    <a:bodyPr/>
                    <a:lstStyle/>
                    <a:p>
                      <a:pPr marL="0" marR="0">
                        <a:lnSpc>
                          <a:spcPct val="150000"/>
                        </a:lnSpc>
                        <a:spcBef>
                          <a:spcPts val="0"/>
                        </a:spcBef>
                        <a:spcAft>
                          <a:spcPts val="0"/>
                        </a:spcAft>
                      </a:pPr>
                      <a:r>
                        <a:rPr lang="en-US" sz="1200" b="1" dirty="0">
                          <a:solidFill>
                            <a:srgbClr val="2E74B5"/>
                          </a:solidFill>
                          <a:effectLst/>
                          <a:latin typeface="Arial" panose="020B0604020202020204" pitchFamily="34" charset="0"/>
                          <a:ea typeface="Calibri" panose="020F0502020204030204" pitchFamily="34" charset="0"/>
                          <a:cs typeface="Times New Roman" panose="02020603050405020304" pitchFamily="18" charset="0"/>
                        </a:rPr>
                        <a:t>Step by step construction instructions: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20000"/>
                        <a:lumOff val="80000"/>
                      </a:schemeClr>
                    </a:solidFill>
                  </a:tcPr>
                </a:tc>
                <a:tc>
                  <a:txBody>
                    <a:bodyPr/>
                    <a:lstStyle/>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1: </a:t>
                      </a:r>
                      <a:r>
                        <a:rPr lang="en-US" sz="1200" dirty="0">
                          <a:effectLst/>
                          <a:latin typeface="Arial" panose="020B0604020202020204" pitchFamily="34" charset="0"/>
                          <a:ea typeface="Arial" panose="020B0604020202020204" pitchFamily="34" charset="0"/>
                          <a:cs typeface="Times New Roman" panose="02020603050405020304" pitchFamily="18" charset="0"/>
                        </a:rPr>
                        <a:t>Introduction to Wine experts and the variety of jobs in the wine factory</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2: </a:t>
                      </a:r>
                      <a:r>
                        <a:rPr lang="en-US" sz="1200" dirty="0">
                          <a:effectLst/>
                          <a:latin typeface="Arial" panose="020B0604020202020204" pitchFamily="34" charset="0"/>
                          <a:ea typeface="Arial" panose="020B0604020202020204" pitchFamily="34" charset="0"/>
                          <a:cs typeface="Times New Roman" panose="02020603050405020304" pitchFamily="18" charset="0"/>
                        </a:rPr>
                        <a:t>Explanation of the tasting and rating handout.</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Step 3: </a:t>
                      </a:r>
                      <a:r>
                        <a:rPr lang="en-US" sz="1200" dirty="0">
                          <a:effectLst/>
                          <a:latin typeface="Arial" panose="020B0604020202020204" pitchFamily="34" charset="0"/>
                          <a:ea typeface="Arial" panose="020B0604020202020204" pitchFamily="34" charset="0"/>
                          <a:cs typeface="Times New Roman" panose="02020603050405020304" pitchFamily="18" charset="0"/>
                        </a:rPr>
                        <a:t>Tasting begins. Students will be asked to express their opinion regularly during this activity. They will note down their observations individually or in small groups</a:t>
                      </a:r>
                      <a:r>
                        <a:rPr lang="en-US" sz="1200" b="1" dirty="0">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*Handout resource in pdf format (physical or digital).</a:t>
                      </a:r>
                    </a:p>
                  </a:txBody>
                  <a:tcPr marL="68580" marR="68580" marT="0" marB="0">
                    <a:lnL w="19050" cap="flat" cmpd="sng" algn="ctr">
                      <a:solidFill>
                        <a:srgbClr val="4472C4"/>
                      </a:solidFill>
                      <a:prstDash val="solid"/>
                      <a:round/>
                      <a:headEnd type="none" w="med" len="med"/>
                      <a:tailEnd type="none" w="med" len="med"/>
                    </a:lnL>
                    <a:lnR w="1905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9050" cap="flat" cmpd="sng" algn="ctr">
                      <a:solidFill>
                        <a:srgbClr val="4472C4"/>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96346531"/>
                  </a:ext>
                </a:extLst>
              </a:tr>
            </a:tbl>
          </a:graphicData>
        </a:graphic>
      </p:graphicFrame>
      <p:sp>
        <p:nvSpPr>
          <p:cNvPr id="3" name="TextBox 2">
            <a:extLst>
              <a:ext uri="{FF2B5EF4-FFF2-40B4-BE49-F238E27FC236}">
                <a16:creationId xmlns:a16="http://schemas.microsoft.com/office/drawing/2014/main" id="{E7549EDC-7C01-1ED1-C9AA-B3D4463BB7AE}"/>
              </a:ext>
            </a:extLst>
          </p:cNvPr>
          <p:cNvSpPr txBox="1"/>
          <p:nvPr/>
        </p:nvSpPr>
        <p:spPr>
          <a:xfrm>
            <a:off x="5519700" y="6220112"/>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7D37AD9D-FC50-6D98-F4F2-AED224D78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7469" y="5070921"/>
            <a:ext cx="1667402" cy="939279"/>
          </a:xfrm>
          <a:prstGeom prst="rect">
            <a:avLst/>
          </a:prstGeom>
          <a:noFill/>
          <a:ln>
            <a:noFill/>
          </a:ln>
        </p:spPr>
      </p:pic>
      <p:pic>
        <p:nvPicPr>
          <p:cNvPr id="4" name="Picture 3" descr="Logo&#10;&#10;Description automatically generated">
            <a:extLst>
              <a:ext uri="{FF2B5EF4-FFF2-40B4-BE49-F238E27FC236}">
                <a16:creationId xmlns:a16="http://schemas.microsoft.com/office/drawing/2014/main" id="{00F7294D-A5CD-9EB5-F4D5-C4EBED826E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8961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12" y="1035456"/>
            <a:ext cx="1004563" cy="1004563"/>
          </a:xfrm>
          <a:prstGeom prst="rect">
            <a:avLst/>
          </a:prstGeom>
        </p:spPr>
      </p:pic>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2013041" y="1050491"/>
            <a:ext cx="8165918" cy="974495"/>
          </a:xfrm>
        </p:spPr>
        <p:txBody>
          <a:bodyPr/>
          <a:lstStyle/>
          <a:p>
            <a:r>
              <a:rPr lang="en-GB" dirty="0"/>
              <a:t>Project Presentation</a:t>
            </a:r>
          </a:p>
        </p:txBody>
      </p:sp>
      <p:pic>
        <p:nvPicPr>
          <p:cNvPr id="3" name="Imagem 25">
            <a:extLst>
              <a:ext uri="{FF2B5EF4-FFF2-40B4-BE49-F238E27FC236}">
                <a16:creationId xmlns:a16="http://schemas.microsoft.com/office/drawing/2014/main" id="{035D731C-B8DE-8A78-3A3F-DDB24834BB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0820" y="4228530"/>
            <a:ext cx="2095562" cy="790932"/>
          </a:xfrm>
          <a:prstGeom prst="rect">
            <a:avLst/>
          </a:prstGeom>
        </p:spPr>
      </p:pic>
      <p:pic>
        <p:nvPicPr>
          <p:cNvPr id="4" name="Imagem 29">
            <a:extLst>
              <a:ext uri="{FF2B5EF4-FFF2-40B4-BE49-F238E27FC236}">
                <a16:creationId xmlns:a16="http://schemas.microsoft.com/office/drawing/2014/main" id="{E91D5E4A-A63C-D69B-2627-847DF99D1D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0075" y="4301239"/>
            <a:ext cx="1647568" cy="645513"/>
          </a:xfrm>
          <a:prstGeom prst="rect">
            <a:avLst/>
          </a:prstGeom>
        </p:spPr>
      </p:pic>
      <p:pic>
        <p:nvPicPr>
          <p:cNvPr id="6" name="Imagem 31">
            <a:extLst>
              <a:ext uri="{FF2B5EF4-FFF2-40B4-BE49-F238E27FC236}">
                <a16:creationId xmlns:a16="http://schemas.microsoft.com/office/drawing/2014/main" id="{940C4F9A-4FC8-3E3A-0D22-1F0378DB83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5618" y="1952253"/>
            <a:ext cx="2140764" cy="1453328"/>
          </a:xfrm>
          <a:prstGeom prst="rect">
            <a:avLst/>
          </a:prstGeom>
        </p:spPr>
      </p:pic>
      <p:pic>
        <p:nvPicPr>
          <p:cNvPr id="8" name="Imagem 35">
            <a:extLst>
              <a:ext uri="{FF2B5EF4-FFF2-40B4-BE49-F238E27FC236}">
                <a16:creationId xmlns:a16="http://schemas.microsoft.com/office/drawing/2014/main" id="{4E9418EF-08DE-A9E0-2665-44BBA8103D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8883" y="2302365"/>
            <a:ext cx="1163282" cy="1163282"/>
          </a:xfrm>
          <a:prstGeom prst="rect">
            <a:avLst/>
          </a:prstGeom>
        </p:spPr>
      </p:pic>
      <p:pic>
        <p:nvPicPr>
          <p:cNvPr id="9" name="Imagem 37">
            <a:extLst>
              <a:ext uri="{FF2B5EF4-FFF2-40B4-BE49-F238E27FC236}">
                <a16:creationId xmlns:a16="http://schemas.microsoft.com/office/drawing/2014/main" id="{EAA1F5F3-DB1A-2A04-7586-8B17B651FC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3015" y="2757216"/>
            <a:ext cx="2421141" cy="414534"/>
          </a:xfrm>
          <a:prstGeom prst="rect">
            <a:avLst/>
          </a:prstGeom>
        </p:spPr>
      </p:pic>
      <p:pic>
        <p:nvPicPr>
          <p:cNvPr id="10" name="Picture 4" descr="https://poemeproject.eu/wp-content/uploads/2021/09/cropped-logo-dide-changed.png">
            <a:extLst>
              <a:ext uri="{FF2B5EF4-FFF2-40B4-BE49-F238E27FC236}">
                <a16:creationId xmlns:a16="http://schemas.microsoft.com/office/drawing/2014/main" id="{97208C66-7B93-DF5D-DDA6-E154D839D8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4217" y="4277725"/>
            <a:ext cx="1884542" cy="667344"/>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40">
            <a:extLst>
              <a:ext uri="{FF2B5EF4-FFF2-40B4-BE49-F238E27FC236}">
                <a16:creationId xmlns:a16="http://schemas.microsoft.com/office/drawing/2014/main" id="{CB8B5B68-E51F-00FC-86F8-6353555E657E}"/>
              </a:ext>
            </a:extLst>
          </p:cNvPr>
          <p:cNvSpPr txBox="1"/>
          <p:nvPr/>
        </p:nvSpPr>
        <p:spPr>
          <a:xfrm>
            <a:off x="1483015" y="3342127"/>
            <a:ext cx="2381688" cy="461665"/>
          </a:xfrm>
          <a:prstGeom prst="rect">
            <a:avLst/>
          </a:prstGeom>
          <a:noFill/>
        </p:spPr>
        <p:txBody>
          <a:bodyPr wrap="square" rtlCol="0">
            <a:spAutoFit/>
          </a:bodyPr>
          <a:lstStyle/>
          <a:p>
            <a:pPr algn="ctr"/>
            <a:r>
              <a:rPr lang="en-GB" sz="2400" dirty="0">
                <a:solidFill>
                  <a:srgbClr val="002060"/>
                </a:solidFill>
                <a:latin typeface="Arial" panose="020B0604020202020204" pitchFamily="34" charset="0"/>
                <a:cs typeface="Arial" panose="020B0604020202020204" pitchFamily="34" charset="0"/>
              </a:rPr>
              <a:t>France</a:t>
            </a:r>
          </a:p>
        </p:txBody>
      </p:sp>
      <p:sp>
        <p:nvSpPr>
          <p:cNvPr id="12" name="CaixaDeTexto 43">
            <a:extLst>
              <a:ext uri="{FF2B5EF4-FFF2-40B4-BE49-F238E27FC236}">
                <a16:creationId xmlns:a16="http://schemas.microsoft.com/office/drawing/2014/main" id="{C1588C3C-CD0B-9FB3-9097-2DFBC68FE1F7}"/>
              </a:ext>
            </a:extLst>
          </p:cNvPr>
          <p:cNvSpPr txBox="1"/>
          <p:nvPr/>
        </p:nvSpPr>
        <p:spPr>
          <a:xfrm>
            <a:off x="4850941" y="3372139"/>
            <a:ext cx="2381688" cy="461665"/>
          </a:xfrm>
          <a:prstGeom prst="rect">
            <a:avLst/>
          </a:prstGeom>
          <a:noFill/>
        </p:spPr>
        <p:txBody>
          <a:bodyPr wrap="square" rtlCol="0">
            <a:spAutoFit/>
          </a:bodyPr>
          <a:lstStyle/>
          <a:p>
            <a:pPr algn="ctr"/>
            <a:r>
              <a:rPr lang="en-GB" sz="2400" dirty="0">
                <a:solidFill>
                  <a:srgbClr val="002060"/>
                </a:solidFill>
                <a:latin typeface="Arial" panose="020B0604020202020204" pitchFamily="34" charset="0"/>
                <a:cs typeface="Arial" panose="020B0604020202020204" pitchFamily="34" charset="0"/>
              </a:rPr>
              <a:t>Belgium</a:t>
            </a:r>
          </a:p>
        </p:txBody>
      </p:sp>
      <p:sp>
        <p:nvSpPr>
          <p:cNvPr id="13" name="CaixaDeTexto 44">
            <a:extLst>
              <a:ext uri="{FF2B5EF4-FFF2-40B4-BE49-F238E27FC236}">
                <a16:creationId xmlns:a16="http://schemas.microsoft.com/office/drawing/2014/main" id="{C883469D-38B2-1A66-C0BD-9816882055A6}"/>
              </a:ext>
            </a:extLst>
          </p:cNvPr>
          <p:cNvSpPr txBox="1"/>
          <p:nvPr/>
        </p:nvSpPr>
        <p:spPr>
          <a:xfrm>
            <a:off x="8337151" y="3364264"/>
            <a:ext cx="2381688" cy="461665"/>
          </a:xfrm>
          <a:prstGeom prst="rect">
            <a:avLst/>
          </a:prstGeom>
          <a:noFill/>
        </p:spPr>
        <p:txBody>
          <a:bodyPr wrap="square" rtlCol="0">
            <a:spAutoFit/>
          </a:bodyPr>
          <a:lstStyle/>
          <a:p>
            <a:pPr algn="ctr"/>
            <a:r>
              <a:rPr lang="en-GB" sz="2400" dirty="0">
                <a:solidFill>
                  <a:srgbClr val="002060"/>
                </a:solidFill>
                <a:latin typeface="Arial" panose="020B0604020202020204" pitchFamily="34" charset="0"/>
                <a:cs typeface="Arial" panose="020B0604020202020204" pitchFamily="34" charset="0"/>
              </a:rPr>
              <a:t>Portugal</a:t>
            </a:r>
          </a:p>
        </p:txBody>
      </p:sp>
      <p:sp>
        <p:nvSpPr>
          <p:cNvPr id="14" name="CaixaDeTexto 45">
            <a:extLst>
              <a:ext uri="{FF2B5EF4-FFF2-40B4-BE49-F238E27FC236}">
                <a16:creationId xmlns:a16="http://schemas.microsoft.com/office/drawing/2014/main" id="{2CED347B-58E3-A99D-9850-D5CCCE8F2B49}"/>
              </a:ext>
            </a:extLst>
          </p:cNvPr>
          <p:cNvSpPr txBox="1"/>
          <p:nvPr/>
        </p:nvSpPr>
        <p:spPr>
          <a:xfrm>
            <a:off x="1483015" y="5210868"/>
            <a:ext cx="238168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Greece</a:t>
            </a:r>
          </a:p>
        </p:txBody>
      </p:sp>
      <p:sp>
        <p:nvSpPr>
          <p:cNvPr id="15" name="CaixaDeTexto 46">
            <a:extLst>
              <a:ext uri="{FF2B5EF4-FFF2-40B4-BE49-F238E27FC236}">
                <a16:creationId xmlns:a16="http://schemas.microsoft.com/office/drawing/2014/main" id="{82E50609-3F38-CAD4-F479-8C28711984BB}"/>
              </a:ext>
            </a:extLst>
          </p:cNvPr>
          <p:cNvSpPr txBox="1"/>
          <p:nvPr/>
        </p:nvSpPr>
        <p:spPr>
          <a:xfrm>
            <a:off x="4964509" y="5179096"/>
            <a:ext cx="238168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Cyprus</a:t>
            </a:r>
          </a:p>
        </p:txBody>
      </p:sp>
      <p:sp>
        <p:nvSpPr>
          <p:cNvPr id="16" name="CaixaDeTexto 47">
            <a:extLst>
              <a:ext uri="{FF2B5EF4-FFF2-40B4-BE49-F238E27FC236}">
                <a16:creationId xmlns:a16="http://schemas.microsoft.com/office/drawing/2014/main" id="{C6C424AF-CFB0-1628-E1EB-45418B63F480}"/>
              </a:ext>
            </a:extLst>
          </p:cNvPr>
          <p:cNvSpPr txBox="1"/>
          <p:nvPr/>
        </p:nvSpPr>
        <p:spPr>
          <a:xfrm>
            <a:off x="8614790" y="5165815"/>
            <a:ext cx="238168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Greece</a:t>
            </a:r>
          </a:p>
        </p:txBody>
      </p:sp>
      <p:pic>
        <p:nvPicPr>
          <p:cNvPr id="18" name="Imagem 8">
            <a:extLst>
              <a:ext uri="{FF2B5EF4-FFF2-40B4-BE49-F238E27FC236}">
                <a16:creationId xmlns:a16="http://schemas.microsoft.com/office/drawing/2014/main" id="{2545F3D8-08C4-C45A-72B4-18562CD445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0" y="6428747"/>
            <a:ext cx="1773875" cy="386746"/>
          </a:xfrm>
          <a:prstGeom prst="rect">
            <a:avLst/>
          </a:prstGeom>
        </p:spPr>
      </p:pic>
    </p:spTree>
    <p:extLst>
      <p:ext uri="{BB962C8B-B14F-4D97-AF65-F5344CB8AC3E}">
        <p14:creationId xmlns:p14="http://schemas.microsoft.com/office/powerpoint/2010/main" val="2069805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3" name="TextBox 2">
            <a:extLst>
              <a:ext uri="{FF2B5EF4-FFF2-40B4-BE49-F238E27FC236}">
                <a16:creationId xmlns:a16="http://schemas.microsoft.com/office/drawing/2014/main" id="{285FB3EC-4417-385F-CB1F-E2435476A9EA}"/>
              </a:ext>
            </a:extLst>
          </p:cNvPr>
          <p:cNvSpPr txBox="1"/>
          <p:nvPr/>
        </p:nvSpPr>
        <p:spPr>
          <a:xfrm>
            <a:off x="5583835" y="6283003"/>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F7E346F-898A-DFC7-9FBE-564C2F4F5381}"/>
              </a:ext>
            </a:extLst>
          </p:cNvPr>
          <p:cNvGraphicFramePr>
            <a:graphicFrameLocks noGrp="1"/>
          </p:cNvGraphicFramePr>
          <p:nvPr>
            <p:extLst>
              <p:ext uri="{D42A27DB-BD31-4B8C-83A1-F6EECF244321}">
                <p14:modId xmlns:p14="http://schemas.microsoft.com/office/powerpoint/2010/main" val="2365283069"/>
              </p:ext>
            </p:extLst>
          </p:nvPr>
        </p:nvGraphicFramePr>
        <p:xfrm>
          <a:off x="1210235" y="1272988"/>
          <a:ext cx="10192871" cy="4876565"/>
        </p:xfrm>
        <a:graphic>
          <a:graphicData uri="http://schemas.openxmlformats.org/drawingml/2006/table">
            <a:tbl>
              <a:tblPr firstRow="1" firstCol="1" bandRow="1">
                <a:tableStyleId>{22838BEF-8BB2-4498-84A7-C5851F593DF1}</a:tableStyleId>
              </a:tblPr>
              <a:tblGrid>
                <a:gridCol w="3153691">
                  <a:extLst>
                    <a:ext uri="{9D8B030D-6E8A-4147-A177-3AD203B41FA5}">
                      <a16:colId xmlns:a16="http://schemas.microsoft.com/office/drawing/2014/main" val="2908250438"/>
                    </a:ext>
                  </a:extLst>
                </a:gridCol>
                <a:gridCol w="7039180">
                  <a:extLst>
                    <a:ext uri="{9D8B030D-6E8A-4147-A177-3AD203B41FA5}">
                      <a16:colId xmlns:a16="http://schemas.microsoft.com/office/drawing/2014/main" val="1970585879"/>
                    </a:ext>
                  </a:extLst>
                </a:gridCol>
              </a:tblGrid>
              <a:tr h="160016">
                <a:tc>
                  <a:txBody>
                    <a:bodyPr/>
                    <a:lstStyle/>
                    <a:p>
                      <a:pPr marL="0" marR="0">
                        <a:lnSpc>
                          <a:spcPct val="150000"/>
                        </a:lnSpc>
                        <a:spcBef>
                          <a:spcPts val="0"/>
                        </a:spcBef>
                        <a:spcAft>
                          <a:spcPts val="0"/>
                        </a:spcAft>
                      </a:pPr>
                      <a:r>
                        <a:rPr lang="en-US" sz="1000">
                          <a:effectLst/>
                        </a:rPr>
                        <a:t>Sub-section: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Medieval Ages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805389431"/>
                  </a:ext>
                </a:extLst>
              </a:tr>
              <a:tr h="160016">
                <a:tc>
                  <a:txBody>
                    <a:bodyPr/>
                    <a:lstStyle/>
                    <a:p>
                      <a:pPr marL="0" marR="0">
                        <a:lnSpc>
                          <a:spcPct val="150000"/>
                        </a:lnSpc>
                        <a:spcBef>
                          <a:spcPts val="0"/>
                        </a:spcBef>
                        <a:spcAft>
                          <a:spcPts val="0"/>
                        </a:spcAft>
                      </a:pPr>
                      <a:r>
                        <a:rPr lang="en-US" sz="1000">
                          <a:effectLst/>
                        </a:rPr>
                        <a:t>Exhibit number: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5</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3494406140"/>
                  </a:ext>
                </a:extLst>
              </a:tr>
              <a:tr h="160016">
                <a:tc>
                  <a:txBody>
                    <a:bodyPr/>
                    <a:lstStyle/>
                    <a:p>
                      <a:pPr marL="0" marR="0">
                        <a:lnSpc>
                          <a:spcPct val="150000"/>
                        </a:lnSpc>
                        <a:spcBef>
                          <a:spcPts val="0"/>
                        </a:spcBef>
                        <a:spcAft>
                          <a:spcPts val="0"/>
                        </a:spcAft>
                      </a:pPr>
                      <a:r>
                        <a:rPr lang="en-US" sz="1000">
                          <a:effectLst/>
                        </a:rPr>
                        <a:t>Name of the exhibit: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A Historical Timeline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3520384094"/>
                  </a:ext>
                </a:extLst>
              </a:tr>
              <a:tr h="160016">
                <a:tc>
                  <a:txBody>
                    <a:bodyPr/>
                    <a:lstStyle/>
                    <a:p>
                      <a:pPr marL="0" marR="0">
                        <a:lnSpc>
                          <a:spcPct val="150000"/>
                        </a:lnSpc>
                        <a:spcBef>
                          <a:spcPts val="0"/>
                        </a:spcBef>
                        <a:spcAft>
                          <a:spcPts val="0"/>
                        </a:spcAft>
                      </a:pPr>
                      <a:r>
                        <a:rPr lang="en-US" sz="1000">
                          <a:effectLst/>
                        </a:rPr>
                        <a:t>Type of exhibit: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Tangible and/or Digital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3416262768"/>
                  </a:ext>
                </a:extLst>
              </a:tr>
              <a:tr h="339333">
                <a:tc>
                  <a:txBody>
                    <a:bodyPr/>
                    <a:lstStyle/>
                    <a:p>
                      <a:pPr marL="0" marR="0">
                        <a:lnSpc>
                          <a:spcPct val="150000"/>
                        </a:lnSpc>
                        <a:spcBef>
                          <a:spcPts val="0"/>
                        </a:spcBef>
                        <a:spcAft>
                          <a:spcPts val="0"/>
                        </a:spcAft>
                      </a:pPr>
                      <a:r>
                        <a:rPr lang="en-US" sz="1000">
                          <a:effectLst/>
                        </a:rPr>
                        <a:t>Recommended preparation time: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GB" sz="1000" dirty="0">
                          <a:effectLst/>
                        </a:rPr>
                        <a:t>15 minutes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2440983588"/>
                  </a:ext>
                </a:extLst>
              </a:tr>
              <a:tr h="160016">
                <a:tc>
                  <a:txBody>
                    <a:bodyPr/>
                    <a:lstStyle/>
                    <a:p>
                      <a:pPr marL="0" marR="0">
                        <a:lnSpc>
                          <a:spcPct val="150000"/>
                        </a:lnSpc>
                        <a:spcBef>
                          <a:spcPts val="0"/>
                        </a:spcBef>
                        <a:spcAft>
                          <a:spcPts val="0"/>
                        </a:spcAft>
                      </a:pPr>
                      <a:r>
                        <a:rPr lang="en-US" sz="1000">
                          <a:effectLst/>
                        </a:rPr>
                        <a:t>Required students: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5-6 students per group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615453984"/>
                  </a:ext>
                </a:extLst>
              </a:tr>
              <a:tr h="693775">
                <a:tc>
                  <a:txBody>
                    <a:bodyPr/>
                    <a:lstStyle/>
                    <a:p>
                      <a:pPr marL="0" marR="0">
                        <a:lnSpc>
                          <a:spcPct val="150000"/>
                        </a:lnSpc>
                        <a:spcBef>
                          <a:spcPts val="0"/>
                        </a:spcBef>
                        <a:spcAft>
                          <a:spcPts val="0"/>
                        </a:spcAft>
                      </a:pPr>
                      <a:r>
                        <a:rPr lang="en-US" sz="1000" dirty="0">
                          <a:effectLst/>
                        </a:rPr>
                        <a:t>Brief description: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This activity aims to explore the medieval Ages and the history of Commandaria. Students are asked to read a text on Commandaria, note down the most important events related to its history and then place them chronologically on the timeline provided.   </a:t>
                      </a:r>
                    </a:p>
                  </a:txBody>
                  <a:tcPr marL="40404" marR="40404" marT="0" marB="0">
                    <a:solidFill>
                      <a:schemeClr val="accent1">
                        <a:lumMod val="40000"/>
                        <a:lumOff val="60000"/>
                      </a:schemeClr>
                    </a:solidFill>
                  </a:tcPr>
                </a:tc>
                <a:extLst>
                  <a:ext uri="{0D108BD9-81ED-4DB2-BD59-A6C34878D82A}">
                    <a16:rowId xmlns:a16="http://schemas.microsoft.com/office/drawing/2014/main" val="38782012"/>
                  </a:ext>
                </a:extLst>
              </a:tr>
              <a:tr h="877284">
                <a:tc>
                  <a:txBody>
                    <a:bodyPr/>
                    <a:lstStyle/>
                    <a:p>
                      <a:pPr marL="0" marR="0">
                        <a:lnSpc>
                          <a:spcPct val="150000"/>
                        </a:lnSpc>
                        <a:spcBef>
                          <a:spcPts val="0"/>
                        </a:spcBef>
                        <a:spcAft>
                          <a:spcPts val="0"/>
                        </a:spcAft>
                      </a:pPr>
                      <a:r>
                        <a:rPr lang="en-US" sz="1000" dirty="0">
                          <a:effectLst/>
                        </a:rPr>
                        <a:t>Materials and/or tools needed: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342900" marR="0" lvl="0" indent="-342900">
                        <a:lnSpc>
                          <a:spcPct val="150000"/>
                        </a:lnSpc>
                        <a:spcBef>
                          <a:spcPts val="0"/>
                        </a:spcBef>
                        <a:spcAft>
                          <a:spcPts val="0"/>
                        </a:spcAft>
                        <a:buFont typeface="+mj-lt"/>
                        <a:buAutoNum type="arabicPeriod"/>
                      </a:pPr>
                      <a:r>
                        <a:rPr lang="en-US" sz="1000" dirty="0">
                          <a:effectLst/>
                        </a:rPr>
                        <a:t>Exhibit 5 Resource: Timeline Text (or something similar)</a:t>
                      </a:r>
                      <a:endParaRPr lang="en-US" sz="900" dirty="0">
                        <a:effectLst/>
                      </a:endParaRPr>
                    </a:p>
                    <a:p>
                      <a:pPr marL="342900" marR="0" lvl="0" indent="-342900">
                        <a:lnSpc>
                          <a:spcPct val="150000"/>
                        </a:lnSpc>
                        <a:spcBef>
                          <a:spcPts val="0"/>
                        </a:spcBef>
                        <a:spcAft>
                          <a:spcPts val="0"/>
                        </a:spcAft>
                        <a:buFont typeface="+mj-lt"/>
                        <a:buAutoNum type="arabicPeriod"/>
                      </a:pPr>
                      <a:r>
                        <a:rPr lang="en-US" sz="1000" dirty="0">
                          <a:effectLst/>
                        </a:rPr>
                        <a:t>Exhibit 5 Resource: Commandaria History timeline (printed pdf or digital) (or something similar)</a:t>
                      </a:r>
                      <a:endParaRPr lang="en-US" sz="900" dirty="0">
                        <a:effectLst/>
                      </a:endParaRPr>
                    </a:p>
                    <a:p>
                      <a:pPr marL="342900" marR="0" lvl="0" indent="-342900">
                        <a:lnSpc>
                          <a:spcPct val="150000"/>
                        </a:lnSpc>
                        <a:spcBef>
                          <a:spcPts val="0"/>
                        </a:spcBef>
                        <a:spcAft>
                          <a:spcPts val="0"/>
                        </a:spcAft>
                        <a:buFont typeface="+mj-lt"/>
                        <a:buAutoNum type="arabicPeriod"/>
                      </a:pPr>
                      <a:r>
                        <a:rPr lang="en-US" sz="1000" dirty="0">
                          <a:effectLst/>
                        </a:rPr>
                        <a:t>Pens &amp; Papers or electronic device</a:t>
                      </a:r>
                      <a:endParaRPr lang="en-US" sz="900" dirty="0">
                        <a:effectLst/>
                      </a:endParaRPr>
                    </a:p>
                    <a:p>
                      <a:pPr marL="342900" marR="0" lvl="0" indent="-342900">
                        <a:lnSpc>
                          <a:spcPct val="150000"/>
                        </a:lnSpc>
                        <a:spcBef>
                          <a:spcPts val="0"/>
                        </a:spcBef>
                        <a:spcAft>
                          <a:spcPts val="0"/>
                        </a:spcAft>
                        <a:buFont typeface="+mj-lt"/>
                        <a:buAutoNum type="arabicPeriod"/>
                      </a:pPr>
                      <a:r>
                        <a:rPr lang="en-US" sz="1000" dirty="0">
                          <a:effectLst/>
                        </a:rPr>
                        <a:t>POEME Commandaria E-worksheet and/or E-book (optional)</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4085413448"/>
                  </a:ext>
                </a:extLst>
              </a:tr>
              <a:tr h="339333">
                <a:tc>
                  <a:txBody>
                    <a:bodyPr/>
                    <a:lstStyle/>
                    <a:p>
                      <a:pPr marL="0" marR="0">
                        <a:lnSpc>
                          <a:spcPct val="150000"/>
                        </a:lnSpc>
                        <a:spcBef>
                          <a:spcPts val="0"/>
                        </a:spcBef>
                        <a:spcAft>
                          <a:spcPts val="0"/>
                        </a:spcAft>
                      </a:pPr>
                      <a:r>
                        <a:rPr lang="en-US" sz="1000">
                          <a:effectLst/>
                        </a:rPr>
                        <a:t>Dimensions of the exhibit: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Life-size historical timeline (accordingly to the available floor/wall space)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2319252964"/>
                  </a:ext>
                </a:extLst>
              </a:tr>
              <a:tr h="1594552">
                <a:tc>
                  <a:txBody>
                    <a:bodyPr/>
                    <a:lstStyle/>
                    <a:p>
                      <a:pPr marL="0" marR="0">
                        <a:lnSpc>
                          <a:spcPct val="150000"/>
                        </a:lnSpc>
                        <a:spcBef>
                          <a:spcPts val="0"/>
                        </a:spcBef>
                        <a:spcAft>
                          <a:spcPts val="0"/>
                        </a:spcAft>
                      </a:pPr>
                      <a:r>
                        <a:rPr lang="en-US" sz="1000" dirty="0">
                          <a:effectLst/>
                        </a:rPr>
                        <a:t>Step by step construction instructions: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Step 1: Share the written text on Commandaria’s history with students </a:t>
                      </a:r>
                      <a:endParaRPr lang="en-US" sz="900" dirty="0">
                        <a:effectLst/>
                      </a:endParaRPr>
                    </a:p>
                    <a:p>
                      <a:pPr marL="0" marR="0">
                        <a:lnSpc>
                          <a:spcPct val="150000"/>
                        </a:lnSpc>
                        <a:spcBef>
                          <a:spcPts val="0"/>
                        </a:spcBef>
                        <a:spcAft>
                          <a:spcPts val="0"/>
                        </a:spcAft>
                      </a:pPr>
                      <a:r>
                        <a:rPr lang="en-US" sz="1000" dirty="0">
                          <a:effectLst/>
                        </a:rPr>
                        <a:t>Step 2: Students read the text and highlight the most important events throughout its history </a:t>
                      </a:r>
                      <a:endParaRPr lang="en-US" sz="900" dirty="0">
                        <a:effectLst/>
                      </a:endParaRPr>
                    </a:p>
                    <a:p>
                      <a:pPr marL="0" marR="0">
                        <a:lnSpc>
                          <a:spcPct val="150000"/>
                        </a:lnSpc>
                        <a:spcBef>
                          <a:spcPts val="0"/>
                        </a:spcBef>
                        <a:spcAft>
                          <a:spcPts val="0"/>
                        </a:spcAft>
                      </a:pPr>
                      <a:r>
                        <a:rPr lang="en-US" sz="1000" dirty="0">
                          <a:effectLst/>
                        </a:rPr>
                        <a:t>Step 3: Students use the timeline to place the events chronologically.  </a:t>
                      </a:r>
                      <a:endParaRPr lang="en-US" sz="900" dirty="0">
                        <a:effectLst/>
                      </a:endParaRPr>
                    </a:p>
                    <a:p>
                      <a:pPr marL="0" marR="0">
                        <a:lnSpc>
                          <a:spcPct val="150000"/>
                        </a:lnSpc>
                        <a:spcBef>
                          <a:spcPts val="0"/>
                        </a:spcBef>
                        <a:spcAft>
                          <a:spcPts val="0"/>
                        </a:spcAft>
                      </a:pPr>
                      <a:r>
                        <a:rPr lang="en-US" sz="1000" dirty="0">
                          <a:effectLst/>
                        </a:rPr>
                        <a:t>Step 4: Hold an open discussion in the case where students have very different answers and ask to explain their choices. </a:t>
                      </a:r>
                      <a:endParaRPr lang="en-US" sz="900" dirty="0">
                        <a:effectLst/>
                      </a:endParaRPr>
                    </a:p>
                    <a:p>
                      <a:pPr marL="0" marR="0">
                        <a:lnSpc>
                          <a:spcPct val="150000"/>
                        </a:lnSpc>
                        <a:spcBef>
                          <a:spcPts val="0"/>
                        </a:spcBef>
                        <a:spcAft>
                          <a:spcPts val="0"/>
                        </a:spcAft>
                      </a:pPr>
                      <a:r>
                        <a:rPr lang="en-US" sz="1000" dirty="0">
                          <a:effectLst/>
                        </a:rPr>
                        <a:t>*Resource given in pdf format (physically or digitally)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0404" marR="40404" marT="0" marB="0">
                    <a:solidFill>
                      <a:schemeClr val="accent1">
                        <a:lumMod val="40000"/>
                        <a:lumOff val="60000"/>
                      </a:schemeClr>
                    </a:solidFill>
                  </a:tcPr>
                </a:tc>
                <a:extLst>
                  <a:ext uri="{0D108BD9-81ED-4DB2-BD59-A6C34878D82A}">
                    <a16:rowId xmlns:a16="http://schemas.microsoft.com/office/drawing/2014/main" val="3613568307"/>
                  </a:ext>
                </a:extLst>
              </a:tr>
            </a:tbl>
          </a:graphicData>
        </a:graphic>
      </p:graphicFrame>
      <p:pic>
        <p:nvPicPr>
          <p:cNvPr id="1025" name="Picture 251">
            <a:extLst>
              <a:ext uri="{FF2B5EF4-FFF2-40B4-BE49-F238E27FC236}">
                <a16:creationId xmlns:a16="http://schemas.microsoft.com/office/drawing/2014/main" id="{BA9B10C6-114D-F89C-C549-BEC2484F50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2659" y="4825213"/>
            <a:ext cx="2017077" cy="11346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F3C7A617-77B0-518F-8E36-42787736AA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279223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TextBox 3">
            <a:extLst>
              <a:ext uri="{FF2B5EF4-FFF2-40B4-BE49-F238E27FC236}">
                <a16:creationId xmlns:a16="http://schemas.microsoft.com/office/drawing/2014/main" id="{11B75CEA-E593-A738-7158-C2C22242E577}"/>
              </a:ext>
            </a:extLst>
          </p:cNvPr>
          <p:cNvSpPr txBox="1"/>
          <p:nvPr/>
        </p:nvSpPr>
        <p:spPr>
          <a:xfrm>
            <a:off x="5545735" y="6080361"/>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4D6C343-5C34-5589-98D7-B439F30A0524}"/>
              </a:ext>
            </a:extLst>
          </p:cNvPr>
          <p:cNvGraphicFramePr>
            <a:graphicFrameLocks noGrp="1"/>
          </p:cNvGraphicFramePr>
          <p:nvPr>
            <p:extLst>
              <p:ext uri="{D42A27DB-BD31-4B8C-83A1-F6EECF244321}">
                <p14:modId xmlns:p14="http://schemas.microsoft.com/office/powerpoint/2010/main" val="410213917"/>
              </p:ext>
            </p:extLst>
          </p:nvPr>
        </p:nvGraphicFramePr>
        <p:xfrm>
          <a:off x="875099" y="1157287"/>
          <a:ext cx="10707301" cy="5067864"/>
        </p:xfrm>
        <a:graphic>
          <a:graphicData uri="http://schemas.openxmlformats.org/drawingml/2006/table">
            <a:tbl>
              <a:tblPr firstRow="1" firstCol="1" bandRow="1">
                <a:tableStyleId>{FABFCF23-3B69-468F-B69F-88F6DE6A72F2}</a:tableStyleId>
              </a:tblPr>
              <a:tblGrid>
                <a:gridCol w="3312860">
                  <a:extLst>
                    <a:ext uri="{9D8B030D-6E8A-4147-A177-3AD203B41FA5}">
                      <a16:colId xmlns:a16="http://schemas.microsoft.com/office/drawing/2014/main" val="1543645314"/>
                    </a:ext>
                  </a:extLst>
                </a:gridCol>
                <a:gridCol w="7394441">
                  <a:extLst>
                    <a:ext uri="{9D8B030D-6E8A-4147-A177-3AD203B41FA5}">
                      <a16:colId xmlns:a16="http://schemas.microsoft.com/office/drawing/2014/main" val="1800247237"/>
                    </a:ext>
                  </a:extLst>
                </a:gridCol>
              </a:tblGrid>
              <a:tr h="159978">
                <a:tc>
                  <a:txBody>
                    <a:bodyPr/>
                    <a:lstStyle/>
                    <a:p>
                      <a:pPr marL="0" marR="0">
                        <a:lnSpc>
                          <a:spcPct val="150000"/>
                        </a:lnSpc>
                        <a:spcBef>
                          <a:spcPts val="0"/>
                        </a:spcBef>
                        <a:spcAft>
                          <a:spcPts val="0"/>
                        </a:spcAft>
                      </a:pPr>
                      <a:r>
                        <a:rPr lang="en-US" sz="1000" dirty="0">
                          <a:solidFill>
                            <a:schemeClr val="bg2">
                              <a:lumMod val="10000"/>
                            </a:schemeClr>
                          </a:solidFill>
                          <a:effectLst/>
                        </a:rPr>
                        <a:t>Sub-section:</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solidFill>
                            <a:schemeClr val="bg2">
                              <a:lumMod val="10000"/>
                            </a:schemeClr>
                          </a:solidFill>
                          <a:effectLst/>
                        </a:rPr>
                        <a:t>Medieval Ages</a:t>
                      </a:r>
                      <a:endParaRPr lang="en-US" sz="10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3210184544"/>
                  </a:ext>
                </a:extLst>
              </a:tr>
              <a:tr h="140694">
                <a:tc>
                  <a:txBody>
                    <a:bodyPr/>
                    <a:lstStyle/>
                    <a:p>
                      <a:pPr marL="0" marR="0">
                        <a:lnSpc>
                          <a:spcPct val="150000"/>
                        </a:lnSpc>
                        <a:spcBef>
                          <a:spcPts val="0"/>
                        </a:spcBef>
                        <a:spcAft>
                          <a:spcPts val="0"/>
                        </a:spcAft>
                      </a:pPr>
                      <a:r>
                        <a:rPr lang="en-US" sz="1000">
                          <a:effectLst/>
                        </a:rPr>
                        <a:t>Exhibit number: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2400674572"/>
                  </a:ext>
                </a:extLst>
              </a:tr>
              <a:tr h="140694">
                <a:tc>
                  <a:txBody>
                    <a:bodyPr/>
                    <a:lstStyle/>
                    <a:p>
                      <a:pPr marL="0" marR="0">
                        <a:lnSpc>
                          <a:spcPct val="150000"/>
                        </a:lnSpc>
                        <a:spcBef>
                          <a:spcPts val="0"/>
                        </a:spcBef>
                        <a:spcAft>
                          <a:spcPts val="0"/>
                        </a:spcAft>
                      </a:pPr>
                      <a:r>
                        <a:rPr lang="en-US" sz="1000">
                          <a:effectLst/>
                        </a:rPr>
                        <a:t>Name of the exhibit: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Battle of the Wines – Tell your own story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2248926228"/>
                  </a:ext>
                </a:extLst>
              </a:tr>
              <a:tr h="140694">
                <a:tc>
                  <a:txBody>
                    <a:bodyPr/>
                    <a:lstStyle/>
                    <a:p>
                      <a:pPr marL="0" marR="0">
                        <a:lnSpc>
                          <a:spcPct val="150000"/>
                        </a:lnSpc>
                        <a:spcBef>
                          <a:spcPts val="0"/>
                        </a:spcBef>
                        <a:spcAft>
                          <a:spcPts val="0"/>
                        </a:spcAft>
                      </a:pPr>
                      <a:r>
                        <a:rPr lang="en-US" sz="1000">
                          <a:effectLst/>
                        </a:rPr>
                        <a:t>Type of exhibit: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Intangible and/or digital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3900920929"/>
                  </a:ext>
                </a:extLst>
              </a:tr>
              <a:tr h="232183">
                <a:tc>
                  <a:txBody>
                    <a:bodyPr/>
                    <a:lstStyle/>
                    <a:p>
                      <a:pPr marL="0" marR="0">
                        <a:lnSpc>
                          <a:spcPct val="150000"/>
                        </a:lnSpc>
                        <a:spcBef>
                          <a:spcPts val="0"/>
                        </a:spcBef>
                        <a:spcAft>
                          <a:spcPts val="0"/>
                        </a:spcAft>
                      </a:pPr>
                      <a:r>
                        <a:rPr lang="en-US" sz="1000">
                          <a:effectLst/>
                        </a:rPr>
                        <a:t>Recommended preparation time: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GB" sz="1000">
                          <a:effectLst/>
                        </a:rPr>
                        <a:t>30-45 minutes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723374366"/>
                  </a:ext>
                </a:extLst>
              </a:tr>
              <a:tr h="140694">
                <a:tc>
                  <a:txBody>
                    <a:bodyPr/>
                    <a:lstStyle/>
                    <a:p>
                      <a:pPr marL="0" marR="0">
                        <a:lnSpc>
                          <a:spcPct val="150000"/>
                        </a:lnSpc>
                        <a:spcBef>
                          <a:spcPts val="0"/>
                        </a:spcBef>
                        <a:spcAft>
                          <a:spcPts val="0"/>
                        </a:spcAft>
                      </a:pPr>
                      <a:r>
                        <a:rPr lang="en-US" sz="1000">
                          <a:effectLst/>
                        </a:rPr>
                        <a:t>Required students: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2-4 students per group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1125874030"/>
                  </a:ext>
                </a:extLst>
              </a:tr>
              <a:tr h="692508">
                <a:tc>
                  <a:txBody>
                    <a:bodyPr/>
                    <a:lstStyle/>
                    <a:p>
                      <a:pPr marL="0" marR="0">
                        <a:lnSpc>
                          <a:spcPct val="150000"/>
                        </a:lnSpc>
                        <a:spcBef>
                          <a:spcPts val="0"/>
                        </a:spcBef>
                        <a:spcAft>
                          <a:spcPts val="0"/>
                        </a:spcAft>
                      </a:pPr>
                      <a:r>
                        <a:rPr lang="en-US" sz="1000" dirty="0">
                          <a:effectLst/>
                        </a:rPr>
                        <a:t>Brief description: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Students are asked to take the roles of characters during the Medieval Ages and create dialogues in an imaginative story to re-enact the Battle of the Wines competition organized by King Philip II. Students are expected to improvise in an acting activity and try to use the vocabulary learned so far from previous activities.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2957066227"/>
                  </a:ext>
                </a:extLst>
              </a:tr>
              <a:tr h="1244340">
                <a:tc>
                  <a:txBody>
                    <a:bodyPr/>
                    <a:lstStyle/>
                    <a:p>
                      <a:pPr marL="0" marR="0">
                        <a:lnSpc>
                          <a:spcPct val="150000"/>
                        </a:lnSpc>
                        <a:spcBef>
                          <a:spcPts val="0"/>
                        </a:spcBef>
                        <a:spcAft>
                          <a:spcPts val="0"/>
                        </a:spcAft>
                      </a:pPr>
                      <a:r>
                        <a:rPr lang="en-US" sz="1000" dirty="0">
                          <a:effectLst/>
                        </a:rPr>
                        <a:t>Materials and/or tools needed: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342900" marR="0" lvl="0" indent="-342900">
                        <a:lnSpc>
                          <a:spcPct val="150000"/>
                        </a:lnSpc>
                        <a:spcBef>
                          <a:spcPts val="0"/>
                        </a:spcBef>
                        <a:spcAft>
                          <a:spcPts val="0"/>
                        </a:spcAft>
                        <a:buFont typeface="+mj-lt"/>
                        <a:buAutoNum type="arabicPeriod"/>
                      </a:pPr>
                      <a:r>
                        <a:rPr lang="en-US" sz="1000" dirty="0">
                          <a:effectLst/>
                        </a:rPr>
                        <a:t>Exhibit 6 Resource: Storytelling guidelines (or something similar)</a:t>
                      </a:r>
                    </a:p>
                    <a:p>
                      <a:pPr marL="342900" marR="0" lvl="0" indent="-342900">
                        <a:lnSpc>
                          <a:spcPct val="150000"/>
                        </a:lnSpc>
                        <a:spcBef>
                          <a:spcPts val="0"/>
                        </a:spcBef>
                        <a:spcAft>
                          <a:spcPts val="0"/>
                        </a:spcAft>
                        <a:buFont typeface="+mj-lt"/>
                        <a:buAutoNum type="arabicPeriod"/>
                      </a:pPr>
                      <a:r>
                        <a:rPr lang="en-US" sz="1000" dirty="0">
                          <a:effectLst/>
                        </a:rPr>
                        <a:t>Commandaria wine bottle </a:t>
                      </a:r>
                    </a:p>
                    <a:p>
                      <a:pPr marL="342900" marR="0" lvl="0" indent="-342900">
                        <a:lnSpc>
                          <a:spcPct val="150000"/>
                        </a:lnSpc>
                        <a:spcBef>
                          <a:spcPts val="0"/>
                        </a:spcBef>
                        <a:spcAft>
                          <a:spcPts val="0"/>
                        </a:spcAft>
                        <a:buFont typeface="+mj-lt"/>
                        <a:buAutoNum type="arabicPeriod"/>
                      </a:pPr>
                      <a:r>
                        <a:rPr lang="en-US" sz="1000" dirty="0">
                          <a:effectLst/>
                        </a:rPr>
                        <a:t>Other wine bottles (preferably from different countries) </a:t>
                      </a:r>
                    </a:p>
                    <a:p>
                      <a:pPr marL="342900" marR="0" lvl="0" indent="-342900">
                        <a:lnSpc>
                          <a:spcPct val="150000"/>
                        </a:lnSpc>
                        <a:spcBef>
                          <a:spcPts val="0"/>
                        </a:spcBef>
                        <a:spcAft>
                          <a:spcPts val="0"/>
                        </a:spcAft>
                        <a:buFont typeface="+mj-lt"/>
                        <a:buAutoNum type="arabicPeriod"/>
                      </a:pPr>
                      <a:r>
                        <a:rPr lang="en-US" sz="1000" dirty="0">
                          <a:effectLst/>
                        </a:rPr>
                        <a:t>Chair (for King) </a:t>
                      </a:r>
                    </a:p>
                    <a:p>
                      <a:pPr marL="342900" marR="0" lvl="0" indent="-342900">
                        <a:lnSpc>
                          <a:spcPct val="150000"/>
                        </a:lnSpc>
                        <a:spcBef>
                          <a:spcPts val="0"/>
                        </a:spcBef>
                        <a:spcAft>
                          <a:spcPts val="0"/>
                        </a:spcAft>
                        <a:buFont typeface="+mj-lt"/>
                        <a:buAutoNum type="arabicPeriod"/>
                      </a:pPr>
                      <a:r>
                        <a:rPr lang="en-US" sz="1000" dirty="0">
                          <a:effectLst/>
                        </a:rPr>
                        <a:t>Medieval Ages related props (optional) </a:t>
                      </a:r>
                    </a:p>
                    <a:p>
                      <a:pPr marL="342900" marR="0" lvl="0" indent="-342900">
                        <a:lnSpc>
                          <a:spcPct val="150000"/>
                        </a:lnSpc>
                        <a:spcBef>
                          <a:spcPts val="0"/>
                        </a:spcBef>
                        <a:spcAft>
                          <a:spcPts val="0"/>
                        </a:spcAft>
                        <a:buFont typeface="+mj-lt"/>
                        <a:buAutoNum type="arabicPeriod"/>
                      </a:pPr>
                      <a:r>
                        <a:rPr lang="en-US" sz="1000" dirty="0">
                          <a:effectLst/>
                        </a:rPr>
                        <a:t>Medieval Ages costumes (optional)</a:t>
                      </a:r>
                    </a:p>
                    <a:p>
                      <a:pPr marL="342900" marR="0" lvl="0" indent="-342900">
                        <a:lnSpc>
                          <a:spcPct val="150000"/>
                        </a:lnSpc>
                        <a:spcBef>
                          <a:spcPts val="0"/>
                        </a:spcBef>
                        <a:spcAft>
                          <a:spcPts val="0"/>
                        </a:spcAft>
                        <a:buFont typeface="+mj-lt"/>
                        <a:buAutoNum type="arabicPeriod"/>
                      </a:pPr>
                      <a:r>
                        <a:rPr lang="en-US" sz="1000" dirty="0">
                          <a:effectLst/>
                        </a:rPr>
                        <a:t>Camera for recording/projector (optional)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2963091427"/>
                  </a:ext>
                </a:extLst>
              </a:tr>
              <a:tr h="461125">
                <a:tc>
                  <a:txBody>
                    <a:bodyPr/>
                    <a:lstStyle/>
                    <a:p>
                      <a:pPr marL="0" marR="0">
                        <a:lnSpc>
                          <a:spcPct val="150000"/>
                        </a:lnSpc>
                        <a:spcBef>
                          <a:spcPts val="0"/>
                        </a:spcBef>
                        <a:spcAft>
                          <a:spcPts val="0"/>
                        </a:spcAft>
                      </a:pPr>
                      <a:r>
                        <a:rPr lang="en-US" sz="1000">
                          <a:effectLst/>
                        </a:rPr>
                        <a:t>Dimensions of the exhibit: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Role Play Activity – acting performance. The activity can be performed once physically and then recorded to be displayed digitally (using a projector/screen) in a loop for the remaining duration of the exhibition.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3235324992"/>
                  </a:ext>
                </a:extLst>
              </a:tr>
              <a:tr h="1086676">
                <a:tc>
                  <a:txBody>
                    <a:bodyPr/>
                    <a:lstStyle/>
                    <a:p>
                      <a:pPr marL="0" marR="0">
                        <a:lnSpc>
                          <a:spcPct val="150000"/>
                        </a:lnSpc>
                        <a:spcBef>
                          <a:spcPts val="0"/>
                        </a:spcBef>
                        <a:spcAft>
                          <a:spcPts val="0"/>
                        </a:spcAft>
                      </a:pPr>
                      <a:r>
                        <a:rPr lang="en-US" sz="1000" dirty="0">
                          <a:effectLst/>
                        </a:rPr>
                        <a:t>Step by step construction instructions: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Step 1: Read the Exhibit 6 Resource and divide the roles to students (or something similar)</a:t>
                      </a:r>
                    </a:p>
                    <a:p>
                      <a:pPr marL="0" marR="0">
                        <a:lnSpc>
                          <a:spcPct val="150000"/>
                        </a:lnSpc>
                        <a:spcBef>
                          <a:spcPts val="0"/>
                        </a:spcBef>
                        <a:spcAft>
                          <a:spcPts val="0"/>
                        </a:spcAft>
                      </a:pPr>
                      <a:r>
                        <a:rPr lang="en-US" sz="1000" dirty="0">
                          <a:effectLst/>
                        </a:rPr>
                        <a:t>Step 2: Students brainstorm and create a fictional dialogue with their characters related to the period and the Battle of the Wines   </a:t>
                      </a:r>
                    </a:p>
                    <a:p>
                      <a:pPr marL="0" marR="0">
                        <a:lnSpc>
                          <a:spcPct val="150000"/>
                        </a:lnSpc>
                        <a:spcBef>
                          <a:spcPts val="0"/>
                        </a:spcBef>
                        <a:spcAft>
                          <a:spcPts val="0"/>
                        </a:spcAft>
                      </a:pPr>
                      <a:r>
                        <a:rPr lang="en-US" sz="1000" dirty="0">
                          <a:effectLst/>
                        </a:rPr>
                        <a:t>Step 3: Students perform their work to everyone</a:t>
                      </a:r>
                    </a:p>
                    <a:p>
                      <a:pPr marL="0" marR="0">
                        <a:lnSpc>
                          <a:spcPct val="150000"/>
                        </a:lnSpc>
                        <a:spcBef>
                          <a:spcPts val="0"/>
                        </a:spcBef>
                        <a:spcAft>
                          <a:spcPts val="0"/>
                        </a:spcAft>
                      </a:pPr>
                      <a:r>
                        <a:rPr lang="en-US" sz="1000" dirty="0">
                          <a:effectLst/>
                        </a:rPr>
                        <a:t>Step 4 (Optional): Students can record their performance once and then display it using a projector in a continuous loop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354" marR="36354" marT="0" marB="0">
                    <a:solidFill>
                      <a:schemeClr val="accent1">
                        <a:lumMod val="40000"/>
                        <a:lumOff val="60000"/>
                      </a:schemeClr>
                    </a:solidFill>
                  </a:tcPr>
                </a:tc>
                <a:extLst>
                  <a:ext uri="{0D108BD9-81ED-4DB2-BD59-A6C34878D82A}">
                    <a16:rowId xmlns:a16="http://schemas.microsoft.com/office/drawing/2014/main" val="2880339113"/>
                  </a:ext>
                </a:extLst>
              </a:tr>
            </a:tbl>
          </a:graphicData>
        </a:graphic>
      </p:graphicFrame>
      <p:pic>
        <p:nvPicPr>
          <p:cNvPr id="2050" name="Picture 253">
            <a:extLst>
              <a:ext uri="{FF2B5EF4-FFF2-40B4-BE49-F238E27FC236}">
                <a16:creationId xmlns:a16="http://schemas.microsoft.com/office/drawing/2014/main" id="{F8778EB5-EA3F-3DDB-2493-BF546C3CE0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484" y="3146612"/>
            <a:ext cx="1943327" cy="14535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10;&#10;Description automatically generated">
            <a:extLst>
              <a:ext uri="{FF2B5EF4-FFF2-40B4-BE49-F238E27FC236}">
                <a16:creationId xmlns:a16="http://schemas.microsoft.com/office/drawing/2014/main" id="{E37ACAD2-EC9E-92C1-ACCD-719983625F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675895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TextBox 9">
            <a:extLst>
              <a:ext uri="{FF2B5EF4-FFF2-40B4-BE49-F238E27FC236}">
                <a16:creationId xmlns:a16="http://schemas.microsoft.com/office/drawing/2014/main" id="{9A1F2C86-2680-788D-5191-57C8FA882429}"/>
              </a:ext>
            </a:extLst>
          </p:cNvPr>
          <p:cNvSpPr txBox="1"/>
          <p:nvPr/>
        </p:nvSpPr>
        <p:spPr>
          <a:xfrm>
            <a:off x="5545735" y="6080361"/>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4413E9E-CFD7-7EF8-7330-210216D05014}"/>
              </a:ext>
            </a:extLst>
          </p:cNvPr>
          <p:cNvGraphicFramePr>
            <a:graphicFrameLocks noGrp="1"/>
          </p:cNvGraphicFramePr>
          <p:nvPr>
            <p:extLst>
              <p:ext uri="{D42A27DB-BD31-4B8C-83A1-F6EECF244321}">
                <p14:modId xmlns:p14="http://schemas.microsoft.com/office/powerpoint/2010/main" val="2376426125"/>
              </p:ext>
            </p:extLst>
          </p:nvPr>
        </p:nvGraphicFramePr>
        <p:xfrm>
          <a:off x="1775012" y="1133991"/>
          <a:ext cx="9350187" cy="4946370"/>
        </p:xfrm>
        <a:graphic>
          <a:graphicData uri="http://schemas.openxmlformats.org/drawingml/2006/table">
            <a:tbl>
              <a:tblPr firstRow="1" firstCol="1" bandRow="1">
                <a:tableStyleId>{22838BEF-8BB2-4498-84A7-C5851F593DF1}</a:tableStyleId>
              </a:tblPr>
              <a:tblGrid>
                <a:gridCol w="2892964">
                  <a:extLst>
                    <a:ext uri="{9D8B030D-6E8A-4147-A177-3AD203B41FA5}">
                      <a16:colId xmlns:a16="http://schemas.microsoft.com/office/drawing/2014/main" val="3420675561"/>
                    </a:ext>
                  </a:extLst>
                </a:gridCol>
                <a:gridCol w="6457223">
                  <a:extLst>
                    <a:ext uri="{9D8B030D-6E8A-4147-A177-3AD203B41FA5}">
                      <a16:colId xmlns:a16="http://schemas.microsoft.com/office/drawing/2014/main" val="4161313575"/>
                    </a:ext>
                  </a:extLst>
                </a:gridCol>
              </a:tblGrid>
              <a:tr h="125567">
                <a:tc>
                  <a:txBody>
                    <a:bodyPr/>
                    <a:lstStyle/>
                    <a:p>
                      <a:pPr marL="0" marR="0">
                        <a:lnSpc>
                          <a:spcPct val="150000"/>
                        </a:lnSpc>
                        <a:spcBef>
                          <a:spcPts val="0"/>
                        </a:spcBef>
                        <a:spcAft>
                          <a:spcPts val="0"/>
                        </a:spcAft>
                      </a:pPr>
                      <a:r>
                        <a:rPr lang="en-US" sz="900">
                          <a:effectLst/>
                        </a:rPr>
                        <a:t>Sub-section: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US" sz="900">
                          <a:effectLst/>
                        </a:rPr>
                        <a:t>Tradition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131212583"/>
                  </a:ext>
                </a:extLst>
              </a:tr>
              <a:tr h="125567">
                <a:tc>
                  <a:txBody>
                    <a:bodyPr/>
                    <a:lstStyle/>
                    <a:p>
                      <a:pPr marL="0" marR="0">
                        <a:lnSpc>
                          <a:spcPct val="150000"/>
                        </a:lnSpc>
                        <a:spcBef>
                          <a:spcPts val="0"/>
                        </a:spcBef>
                        <a:spcAft>
                          <a:spcPts val="0"/>
                        </a:spcAft>
                      </a:pPr>
                      <a:r>
                        <a:rPr lang="en-US" sz="900">
                          <a:effectLst/>
                        </a:rPr>
                        <a:t>Exhibit number: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US" sz="900">
                          <a:effectLst/>
                        </a:rPr>
                        <a:t>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655656983"/>
                  </a:ext>
                </a:extLst>
              </a:tr>
              <a:tr h="125567">
                <a:tc>
                  <a:txBody>
                    <a:bodyPr/>
                    <a:lstStyle/>
                    <a:p>
                      <a:pPr marL="0" marR="0">
                        <a:lnSpc>
                          <a:spcPct val="150000"/>
                        </a:lnSpc>
                        <a:spcBef>
                          <a:spcPts val="0"/>
                        </a:spcBef>
                        <a:spcAft>
                          <a:spcPts val="0"/>
                        </a:spcAft>
                      </a:pPr>
                      <a:r>
                        <a:rPr lang="en-US" sz="900">
                          <a:effectLst/>
                        </a:rPr>
                        <a:t>Name of the exhibit: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US" sz="900">
                          <a:effectLst/>
                        </a:rPr>
                        <a:t>Paint your Way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1177027662"/>
                  </a:ext>
                </a:extLst>
              </a:tr>
              <a:tr h="125567">
                <a:tc>
                  <a:txBody>
                    <a:bodyPr/>
                    <a:lstStyle/>
                    <a:p>
                      <a:pPr marL="0" marR="0">
                        <a:lnSpc>
                          <a:spcPct val="150000"/>
                        </a:lnSpc>
                        <a:spcBef>
                          <a:spcPts val="0"/>
                        </a:spcBef>
                        <a:spcAft>
                          <a:spcPts val="0"/>
                        </a:spcAft>
                      </a:pPr>
                      <a:r>
                        <a:rPr lang="en-US" sz="900">
                          <a:effectLst/>
                        </a:rPr>
                        <a:t>Type of exhibit: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US" sz="900">
                          <a:effectLst/>
                        </a:rPr>
                        <a:t>Tangible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1975741415"/>
                  </a:ext>
                </a:extLst>
              </a:tr>
              <a:tr h="212233">
                <a:tc>
                  <a:txBody>
                    <a:bodyPr/>
                    <a:lstStyle/>
                    <a:p>
                      <a:pPr marL="0" marR="0">
                        <a:lnSpc>
                          <a:spcPct val="150000"/>
                        </a:lnSpc>
                        <a:spcBef>
                          <a:spcPts val="0"/>
                        </a:spcBef>
                        <a:spcAft>
                          <a:spcPts val="0"/>
                        </a:spcAft>
                      </a:pPr>
                      <a:r>
                        <a:rPr lang="en-US" sz="900">
                          <a:effectLst/>
                        </a:rPr>
                        <a:t>Recommended preparation time: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GB" sz="900">
                          <a:effectLst/>
                        </a:rPr>
                        <a:t>20 minutes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2539765012"/>
                  </a:ext>
                </a:extLst>
              </a:tr>
              <a:tr h="125567">
                <a:tc>
                  <a:txBody>
                    <a:bodyPr/>
                    <a:lstStyle/>
                    <a:p>
                      <a:pPr marL="0" marR="0">
                        <a:lnSpc>
                          <a:spcPct val="150000"/>
                        </a:lnSpc>
                        <a:spcBef>
                          <a:spcPts val="0"/>
                        </a:spcBef>
                        <a:spcAft>
                          <a:spcPts val="0"/>
                        </a:spcAft>
                      </a:pPr>
                      <a:r>
                        <a:rPr lang="en-US" sz="900">
                          <a:effectLst/>
                        </a:rPr>
                        <a:t>Required students: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US" sz="900">
                          <a:effectLst/>
                        </a:rPr>
                        <a:t>Individual activity or in pairs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1491970206"/>
                  </a:ext>
                </a:extLst>
              </a:tr>
              <a:tr h="688416">
                <a:tc>
                  <a:txBody>
                    <a:bodyPr/>
                    <a:lstStyle/>
                    <a:p>
                      <a:pPr marL="0" marR="0">
                        <a:lnSpc>
                          <a:spcPct val="150000"/>
                        </a:lnSpc>
                        <a:spcBef>
                          <a:spcPts val="0"/>
                        </a:spcBef>
                        <a:spcAft>
                          <a:spcPts val="0"/>
                        </a:spcAft>
                      </a:pPr>
                      <a:r>
                        <a:rPr lang="en-US" sz="900">
                          <a:effectLst/>
                        </a:rPr>
                        <a:t>Brief description: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US" sz="900" dirty="0">
                          <a:effectLst/>
                        </a:rPr>
                        <a:t>This activity seeks to use Commandaria as an artistic medium to create either representative or non-representative drawings – ideally related to the wine itself. The final result will be exhibited in the space available and students can also add a small description and label of their painting (in the classroom, hall, etc.).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1140943679"/>
                  </a:ext>
                </a:extLst>
              </a:tr>
              <a:tr h="969841">
                <a:tc>
                  <a:txBody>
                    <a:bodyPr/>
                    <a:lstStyle/>
                    <a:p>
                      <a:pPr marL="0" marR="0">
                        <a:lnSpc>
                          <a:spcPct val="150000"/>
                        </a:lnSpc>
                        <a:spcBef>
                          <a:spcPts val="0"/>
                        </a:spcBef>
                        <a:spcAft>
                          <a:spcPts val="0"/>
                        </a:spcAft>
                      </a:pPr>
                      <a:r>
                        <a:rPr lang="en-US" sz="900">
                          <a:effectLst/>
                        </a:rPr>
                        <a:t>Materials and/or tools needed: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342900" marR="0" lvl="0" indent="-342900">
                        <a:lnSpc>
                          <a:spcPct val="150000"/>
                        </a:lnSpc>
                        <a:spcBef>
                          <a:spcPts val="0"/>
                        </a:spcBef>
                        <a:spcAft>
                          <a:spcPts val="0"/>
                        </a:spcAft>
                        <a:buFont typeface="+mj-lt"/>
                        <a:buAutoNum type="arabicPeriod"/>
                      </a:pPr>
                      <a:r>
                        <a:rPr lang="en-US" sz="900">
                          <a:effectLst/>
                        </a:rPr>
                        <a:t>A3 watercolor paper for each student </a:t>
                      </a:r>
                    </a:p>
                    <a:p>
                      <a:pPr marL="342900" marR="0" lvl="0" indent="-342900">
                        <a:lnSpc>
                          <a:spcPct val="150000"/>
                        </a:lnSpc>
                        <a:spcBef>
                          <a:spcPts val="0"/>
                        </a:spcBef>
                        <a:spcAft>
                          <a:spcPts val="0"/>
                        </a:spcAft>
                        <a:buFont typeface="+mj-lt"/>
                        <a:buAutoNum type="arabicPeriod"/>
                      </a:pPr>
                      <a:r>
                        <a:rPr lang="en-US" sz="900">
                          <a:effectLst/>
                        </a:rPr>
                        <a:t>Commandaria wine </a:t>
                      </a:r>
                    </a:p>
                    <a:p>
                      <a:pPr marL="342900" marR="0" lvl="0" indent="-342900">
                        <a:lnSpc>
                          <a:spcPct val="150000"/>
                        </a:lnSpc>
                        <a:spcBef>
                          <a:spcPts val="0"/>
                        </a:spcBef>
                        <a:spcAft>
                          <a:spcPts val="0"/>
                        </a:spcAft>
                        <a:buFont typeface="+mj-lt"/>
                        <a:buAutoNum type="arabicPeriod"/>
                      </a:pPr>
                      <a:r>
                        <a:rPr lang="en-US" sz="900">
                          <a:effectLst/>
                        </a:rPr>
                        <a:t>Aprons </a:t>
                      </a:r>
                    </a:p>
                    <a:p>
                      <a:pPr marL="342900" marR="0" lvl="0" indent="-342900">
                        <a:lnSpc>
                          <a:spcPct val="150000"/>
                        </a:lnSpc>
                        <a:spcBef>
                          <a:spcPts val="0"/>
                        </a:spcBef>
                        <a:spcAft>
                          <a:spcPts val="0"/>
                        </a:spcAft>
                        <a:buFont typeface="+mj-lt"/>
                        <a:buAutoNum type="arabicPeriod"/>
                      </a:pPr>
                      <a:r>
                        <a:rPr lang="en-US" sz="900">
                          <a:effectLst/>
                        </a:rPr>
                        <a:t>Paint brushes/painting tools </a:t>
                      </a:r>
                    </a:p>
                    <a:p>
                      <a:pPr marL="342900" marR="0" lvl="0" indent="-342900">
                        <a:lnSpc>
                          <a:spcPct val="150000"/>
                        </a:lnSpc>
                        <a:spcBef>
                          <a:spcPts val="0"/>
                        </a:spcBef>
                        <a:spcAft>
                          <a:spcPts val="0"/>
                        </a:spcAft>
                        <a:buFont typeface="+mj-lt"/>
                        <a:buAutoNum type="arabicPeriod"/>
                      </a:pPr>
                      <a:r>
                        <a:rPr lang="en-US" sz="900">
                          <a:effectLst/>
                        </a:rPr>
                        <a:t>Pins and/or Blu Tac (for display)  </a:t>
                      </a:r>
                    </a:p>
                    <a:p>
                      <a:pPr marL="342900" marR="0" lvl="0" indent="-342900">
                        <a:lnSpc>
                          <a:spcPct val="150000"/>
                        </a:lnSpc>
                        <a:spcBef>
                          <a:spcPts val="0"/>
                        </a:spcBef>
                        <a:spcAft>
                          <a:spcPts val="0"/>
                        </a:spcAft>
                        <a:buFont typeface="+mj-lt"/>
                        <a:buAutoNum type="arabicPeriod"/>
                      </a:pPr>
                      <a:r>
                        <a:rPr lang="en-US" sz="900">
                          <a:effectLst/>
                        </a:rPr>
                        <a:t>Grape leaves &amp; branches (optional)</a:t>
                      </a:r>
                    </a:p>
                    <a:p>
                      <a:pPr marL="342900" marR="0" lvl="0" indent="-342900">
                        <a:lnSpc>
                          <a:spcPct val="150000"/>
                        </a:lnSpc>
                        <a:spcBef>
                          <a:spcPts val="0"/>
                        </a:spcBef>
                        <a:spcAft>
                          <a:spcPts val="0"/>
                        </a:spcAft>
                        <a:buFont typeface="+mj-lt"/>
                        <a:buAutoNum type="arabicPeriod"/>
                      </a:pPr>
                      <a:r>
                        <a:rPr lang="en-US" sz="900">
                          <a:effectLst/>
                        </a:rPr>
                        <a:t>Tables/small stations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722501891"/>
                  </a:ext>
                </a:extLst>
              </a:tr>
              <a:tr h="458541">
                <a:tc>
                  <a:txBody>
                    <a:bodyPr/>
                    <a:lstStyle/>
                    <a:p>
                      <a:pPr marL="0" marR="0">
                        <a:lnSpc>
                          <a:spcPct val="150000"/>
                        </a:lnSpc>
                        <a:spcBef>
                          <a:spcPts val="0"/>
                        </a:spcBef>
                        <a:spcAft>
                          <a:spcPts val="0"/>
                        </a:spcAft>
                      </a:pPr>
                      <a:r>
                        <a:rPr lang="en-US" sz="900">
                          <a:effectLst/>
                        </a:rPr>
                        <a:t>Dimensions of the exhibit: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US" sz="900">
                          <a:effectLst/>
                        </a:rPr>
                        <a:t>Activity can take place in a classroom, art studio or open space where students have the space to paint and experiment with the artistic medium. Each student can have their own station (table, booth, etc.) to work on individually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123067951"/>
                  </a:ext>
                </a:extLst>
              </a:tr>
              <a:tr h="1251266">
                <a:tc>
                  <a:txBody>
                    <a:bodyPr/>
                    <a:lstStyle/>
                    <a:p>
                      <a:pPr marL="0" marR="0">
                        <a:lnSpc>
                          <a:spcPct val="150000"/>
                        </a:lnSpc>
                        <a:spcBef>
                          <a:spcPts val="0"/>
                        </a:spcBef>
                        <a:spcAft>
                          <a:spcPts val="0"/>
                        </a:spcAft>
                      </a:pPr>
                      <a:r>
                        <a:rPr lang="en-US" sz="900" dirty="0">
                          <a:effectLst/>
                        </a:rPr>
                        <a:t>Step by step construction instructions: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20000"/>
                        <a:lumOff val="80000"/>
                      </a:schemeClr>
                    </a:solidFill>
                  </a:tcPr>
                </a:tc>
                <a:tc>
                  <a:txBody>
                    <a:bodyPr/>
                    <a:lstStyle/>
                    <a:p>
                      <a:pPr marL="0" marR="0">
                        <a:lnSpc>
                          <a:spcPct val="150000"/>
                        </a:lnSpc>
                        <a:spcBef>
                          <a:spcPts val="0"/>
                        </a:spcBef>
                        <a:spcAft>
                          <a:spcPts val="0"/>
                        </a:spcAft>
                      </a:pPr>
                      <a:r>
                        <a:rPr lang="en-US" sz="900" dirty="0">
                          <a:effectLst/>
                        </a:rPr>
                        <a:t>Step 1: Students will be introduced to using Commandaria as a medium to paint.  </a:t>
                      </a:r>
                    </a:p>
                    <a:p>
                      <a:pPr marL="0" marR="0">
                        <a:lnSpc>
                          <a:spcPct val="150000"/>
                        </a:lnSpc>
                        <a:spcBef>
                          <a:spcPts val="0"/>
                        </a:spcBef>
                        <a:spcAft>
                          <a:spcPts val="0"/>
                        </a:spcAft>
                      </a:pPr>
                      <a:r>
                        <a:rPr lang="en-US" sz="900" dirty="0">
                          <a:effectLst/>
                        </a:rPr>
                        <a:t>Step 2: Using Commandaria wine as an ‘ink’ medium and/or materials which make up Commandaria wine, students will create their own artistic creations  </a:t>
                      </a:r>
                    </a:p>
                    <a:p>
                      <a:pPr marL="0" marR="0">
                        <a:lnSpc>
                          <a:spcPct val="150000"/>
                        </a:lnSpc>
                        <a:spcBef>
                          <a:spcPts val="0"/>
                        </a:spcBef>
                        <a:spcAft>
                          <a:spcPts val="0"/>
                        </a:spcAft>
                      </a:pPr>
                      <a:r>
                        <a:rPr lang="en-US" sz="900" dirty="0">
                          <a:effectLst/>
                        </a:rPr>
                        <a:t>Step 3:  Ask students to write a small description of their piece of art and add a label with the title of the painting </a:t>
                      </a:r>
                    </a:p>
                    <a:p>
                      <a:pPr marL="0" marR="0">
                        <a:lnSpc>
                          <a:spcPct val="150000"/>
                        </a:lnSpc>
                        <a:spcBef>
                          <a:spcPts val="0"/>
                        </a:spcBef>
                        <a:spcAft>
                          <a:spcPts val="0"/>
                        </a:spcAft>
                      </a:pPr>
                      <a:r>
                        <a:rPr lang="en-US" sz="900" dirty="0">
                          <a:effectLst/>
                        </a:rPr>
                        <a:t>Step 4: Compile a collection of the paintings for display in the classroom or school rooms.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178" marR="35178" marT="0" marB="0">
                    <a:solidFill>
                      <a:schemeClr val="accent1">
                        <a:lumMod val="40000"/>
                        <a:lumOff val="60000"/>
                      </a:schemeClr>
                    </a:solidFill>
                  </a:tcPr>
                </a:tc>
                <a:extLst>
                  <a:ext uri="{0D108BD9-81ED-4DB2-BD59-A6C34878D82A}">
                    <a16:rowId xmlns:a16="http://schemas.microsoft.com/office/drawing/2014/main" val="482378240"/>
                  </a:ext>
                </a:extLst>
              </a:tr>
            </a:tbl>
          </a:graphicData>
        </a:graphic>
      </p:graphicFrame>
    </p:spTree>
    <p:extLst>
      <p:ext uri="{BB962C8B-B14F-4D97-AF65-F5344CB8AC3E}">
        <p14:creationId xmlns:p14="http://schemas.microsoft.com/office/powerpoint/2010/main" val="2215026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TextBox 9">
            <a:extLst>
              <a:ext uri="{FF2B5EF4-FFF2-40B4-BE49-F238E27FC236}">
                <a16:creationId xmlns:a16="http://schemas.microsoft.com/office/drawing/2014/main" id="{9CB13494-CBE3-0FAB-8574-198EE058C900}"/>
              </a:ext>
            </a:extLst>
          </p:cNvPr>
          <p:cNvSpPr txBox="1"/>
          <p:nvPr/>
        </p:nvSpPr>
        <p:spPr>
          <a:xfrm>
            <a:off x="5498110" y="6220112"/>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97357C8-4ABA-A137-D7B9-ED7C9164AF18}"/>
              </a:ext>
            </a:extLst>
          </p:cNvPr>
          <p:cNvGraphicFramePr>
            <a:graphicFrameLocks noGrp="1"/>
          </p:cNvGraphicFramePr>
          <p:nvPr>
            <p:extLst>
              <p:ext uri="{D42A27DB-BD31-4B8C-83A1-F6EECF244321}">
                <p14:modId xmlns:p14="http://schemas.microsoft.com/office/powerpoint/2010/main" val="1243041842"/>
              </p:ext>
            </p:extLst>
          </p:nvPr>
        </p:nvGraphicFramePr>
        <p:xfrm>
          <a:off x="555812" y="1255060"/>
          <a:ext cx="10820400" cy="4831339"/>
        </p:xfrm>
        <a:graphic>
          <a:graphicData uri="http://schemas.openxmlformats.org/drawingml/2006/table">
            <a:tbl>
              <a:tblPr firstRow="1" firstCol="1" bandRow="1">
                <a:tableStyleId>{22838BEF-8BB2-4498-84A7-C5851F593DF1}</a:tableStyleId>
              </a:tblPr>
              <a:tblGrid>
                <a:gridCol w="3347849">
                  <a:extLst>
                    <a:ext uri="{9D8B030D-6E8A-4147-A177-3AD203B41FA5}">
                      <a16:colId xmlns:a16="http://schemas.microsoft.com/office/drawing/2014/main" val="635619182"/>
                    </a:ext>
                  </a:extLst>
                </a:gridCol>
                <a:gridCol w="7472551">
                  <a:extLst>
                    <a:ext uri="{9D8B030D-6E8A-4147-A177-3AD203B41FA5}">
                      <a16:colId xmlns:a16="http://schemas.microsoft.com/office/drawing/2014/main" val="3704141726"/>
                    </a:ext>
                  </a:extLst>
                </a:gridCol>
              </a:tblGrid>
              <a:tr h="136093">
                <a:tc>
                  <a:txBody>
                    <a:bodyPr/>
                    <a:lstStyle/>
                    <a:p>
                      <a:pPr marL="0" marR="0">
                        <a:lnSpc>
                          <a:spcPct val="150000"/>
                        </a:lnSpc>
                        <a:spcBef>
                          <a:spcPts val="0"/>
                        </a:spcBef>
                        <a:spcAft>
                          <a:spcPts val="0"/>
                        </a:spcAft>
                      </a:pPr>
                      <a:r>
                        <a:rPr lang="en-US" sz="1000">
                          <a:effectLst/>
                        </a:rPr>
                        <a:t>Sub-section: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Tradition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3976715293"/>
                  </a:ext>
                </a:extLst>
              </a:tr>
              <a:tr h="136093">
                <a:tc>
                  <a:txBody>
                    <a:bodyPr/>
                    <a:lstStyle/>
                    <a:p>
                      <a:pPr marL="0" marR="0">
                        <a:lnSpc>
                          <a:spcPct val="150000"/>
                        </a:lnSpc>
                        <a:spcBef>
                          <a:spcPts val="0"/>
                        </a:spcBef>
                        <a:spcAft>
                          <a:spcPts val="0"/>
                        </a:spcAft>
                      </a:pPr>
                      <a:r>
                        <a:rPr lang="en-US" sz="1000">
                          <a:effectLst/>
                        </a:rPr>
                        <a:t>Exhibit number: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3563961656"/>
                  </a:ext>
                </a:extLst>
              </a:tr>
              <a:tr h="136093">
                <a:tc>
                  <a:txBody>
                    <a:bodyPr/>
                    <a:lstStyle/>
                    <a:p>
                      <a:pPr marL="0" marR="0">
                        <a:lnSpc>
                          <a:spcPct val="150000"/>
                        </a:lnSpc>
                        <a:spcBef>
                          <a:spcPts val="0"/>
                        </a:spcBef>
                        <a:spcAft>
                          <a:spcPts val="0"/>
                        </a:spcAft>
                      </a:pPr>
                      <a:r>
                        <a:rPr lang="en-US" sz="1000">
                          <a:effectLst/>
                        </a:rPr>
                        <a:t>Name of the exhibit: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DIWine – Do-it-yourself-Wine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3753934543"/>
                  </a:ext>
                </a:extLst>
              </a:tr>
              <a:tr h="136093">
                <a:tc>
                  <a:txBody>
                    <a:bodyPr/>
                    <a:lstStyle/>
                    <a:p>
                      <a:pPr marL="0" marR="0">
                        <a:lnSpc>
                          <a:spcPct val="150000"/>
                        </a:lnSpc>
                        <a:spcBef>
                          <a:spcPts val="0"/>
                        </a:spcBef>
                        <a:spcAft>
                          <a:spcPts val="0"/>
                        </a:spcAft>
                      </a:pPr>
                      <a:r>
                        <a:rPr lang="en-US" sz="1000">
                          <a:effectLst/>
                        </a:rPr>
                        <a:t>Type of exhibit: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Tangible or Digital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2055805800"/>
                  </a:ext>
                </a:extLst>
              </a:tr>
              <a:tr h="278018">
                <a:tc>
                  <a:txBody>
                    <a:bodyPr/>
                    <a:lstStyle/>
                    <a:p>
                      <a:pPr marL="0" marR="0">
                        <a:lnSpc>
                          <a:spcPct val="150000"/>
                        </a:lnSpc>
                        <a:spcBef>
                          <a:spcPts val="0"/>
                        </a:spcBef>
                        <a:spcAft>
                          <a:spcPts val="0"/>
                        </a:spcAft>
                      </a:pPr>
                      <a:r>
                        <a:rPr lang="en-US" sz="1000">
                          <a:effectLst/>
                        </a:rPr>
                        <a:t>Recommended preparation time: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GB" sz="1000">
                          <a:effectLst/>
                        </a:rPr>
                        <a:t>25-30 minutes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122936359"/>
                  </a:ext>
                </a:extLst>
              </a:tr>
              <a:tr h="136093">
                <a:tc>
                  <a:txBody>
                    <a:bodyPr/>
                    <a:lstStyle/>
                    <a:p>
                      <a:pPr marL="0" marR="0">
                        <a:lnSpc>
                          <a:spcPct val="150000"/>
                        </a:lnSpc>
                        <a:spcBef>
                          <a:spcPts val="0"/>
                        </a:spcBef>
                        <a:spcAft>
                          <a:spcPts val="0"/>
                        </a:spcAft>
                      </a:pPr>
                      <a:r>
                        <a:rPr lang="en-US" sz="1000">
                          <a:effectLst/>
                        </a:rPr>
                        <a:t>Required students: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2-3 students per group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4073803386"/>
                  </a:ext>
                </a:extLst>
              </a:tr>
              <a:tr h="865683">
                <a:tc>
                  <a:txBody>
                    <a:bodyPr/>
                    <a:lstStyle/>
                    <a:p>
                      <a:pPr marL="0" marR="0">
                        <a:lnSpc>
                          <a:spcPct val="150000"/>
                        </a:lnSpc>
                        <a:spcBef>
                          <a:spcPts val="0"/>
                        </a:spcBef>
                        <a:spcAft>
                          <a:spcPts val="0"/>
                        </a:spcAft>
                      </a:pPr>
                      <a:r>
                        <a:rPr lang="en-US" sz="1000">
                          <a:effectLst/>
                        </a:rPr>
                        <a:t>Brief description: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In this activity, students will learn how to brainstorm about a product’s Unique Selling Point (USP) step by step. They will first brainstorm about the different points provided on the template, and then proceed to create a catchy logo and brand title. They will use their abilities to market and customize their brand idea to try to “sell” it to potential buyers.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333943458"/>
                  </a:ext>
                </a:extLst>
              </a:tr>
              <a:tr h="830700">
                <a:tc>
                  <a:txBody>
                    <a:bodyPr/>
                    <a:lstStyle/>
                    <a:p>
                      <a:pPr marL="0" marR="0">
                        <a:lnSpc>
                          <a:spcPct val="150000"/>
                        </a:lnSpc>
                        <a:spcBef>
                          <a:spcPts val="0"/>
                        </a:spcBef>
                        <a:spcAft>
                          <a:spcPts val="0"/>
                        </a:spcAft>
                      </a:pPr>
                      <a:r>
                        <a:rPr lang="en-US" sz="1000">
                          <a:effectLst/>
                        </a:rPr>
                        <a:t>Materials and/or tools needed: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342900" marR="0" lvl="0" indent="-342900">
                        <a:lnSpc>
                          <a:spcPct val="150000"/>
                        </a:lnSpc>
                        <a:spcBef>
                          <a:spcPts val="0"/>
                        </a:spcBef>
                        <a:spcAft>
                          <a:spcPts val="0"/>
                        </a:spcAft>
                        <a:buFont typeface="+mj-lt"/>
                        <a:buAutoNum type="arabicPeriod"/>
                      </a:pPr>
                      <a:r>
                        <a:rPr lang="en-US" sz="1000" dirty="0">
                          <a:effectLst/>
                        </a:rPr>
                        <a:t>Exhibit 8 Resource: USP Brainstorming (or something similar) / Re-used or recycled Wine/Commandaria Bottles / Adhesive/non-adhesive Labels </a:t>
                      </a:r>
                      <a:r>
                        <a:rPr lang="en-US" sz="900" dirty="0">
                          <a:effectLst/>
                        </a:rPr>
                        <a:t>/ </a:t>
                      </a:r>
                      <a:r>
                        <a:rPr lang="en-US" sz="1000" dirty="0">
                          <a:effectLst/>
                        </a:rPr>
                        <a:t>Paper </a:t>
                      </a:r>
                      <a:r>
                        <a:rPr lang="en-US" sz="900" dirty="0">
                          <a:effectLst/>
                        </a:rPr>
                        <a:t> / </a:t>
                      </a:r>
                      <a:r>
                        <a:rPr lang="en-US" sz="1000" dirty="0">
                          <a:effectLst/>
                        </a:rPr>
                        <a:t>Pens &amp; colorful markers </a:t>
                      </a:r>
                      <a:r>
                        <a:rPr lang="en-US" sz="900" dirty="0">
                          <a:effectLst/>
                        </a:rPr>
                        <a:t> / </a:t>
                      </a:r>
                      <a:r>
                        <a:rPr lang="en-US" sz="1000" dirty="0">
                          <a:effectLst/>
                        </a:rPr>
                        <a:t>Electronic device (optional – for research and/or printing/designing)</a:t>
                      </a:r>
                      <a:r>
                        <a:rPr lang="en-US" sz="900" dirty="0">
                          <a:effectLst/>
                        </a:rPr>
                        <a:t> / </a:t>
                      </a:r>
                      <a:r>
                        <a:rPr lang="en-US" sz="1000" dirty="0">
                          <a:effectLst/>
                        </a:rPr>
                        <a:t>Tables/small stations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3014901719"/>
                  </a:ext>
                </a:extLst>
              </a:tr>
              <a:tr h="718766">
                <a:tc>
                  <a:txBody>
                    <a:bodyPr/>
                    <a:lstStyle/>
                    <a:p>
                      <a:pPr marL="0" marR="0">
                        <a:lnSpc>
                          <a:spcPct val="150000"/>
                        </a:lnSpc>
                        <a:spcBef>
                          <a:spcPts val="0"/>
                        </a:spcBef>
                        <a:spcAft>
                          <a:spcPts val="0"/>
                        </a:spcAft>
                      </a:pPr>
                      <a:r>
                        <a:rPr lang="en-US" sz="1000">
                          <a:effectLst/>
                        </a:rPr>
                        <a:t>Dimensions of the exhibit: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a:effectLst/>
                        </a:rPr>
                        <a:t>The activity can be conducted digitally using design software such as Canva to model a brand and complete the brainstorming digitally. If done physically, student groups should have a dedicated space in the room to lay their materials and sketch out their ideas.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754417622"/>
                  </a:ext>
                </a:extLst>
              </a:tr>
              <a:tr h="1012598">
                <a:tc>
                  <a:txBody>
                    <a:bodyPr/>
                    <a:lstStyle/>
                    <a:p>
                      <a:pPr marL="0" marR="0">
                        <a:lnSpc>
                          <a:spcPct val="150000"/>
                        </a:lnSpc>
                        <a:spcBef>
                          <a:spcPts val="0"/>
                        </a:spcBef>
                        <a:spcAft>
                          <a:spcPts val="0"/>
                        </a:spcAft>
                      </a:pPr>
                      <a:r>
                        <a:rPr lang="en-US" sz="1000" dirty="0">
                          <a:effectLst/>
                        </a:rPr>
                        <a:t>Step by step construction instructions: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20000"/>
                        <a:lumOff val="80000"/>
                      </a:schemeClr>
                    </a:solidFill>
                  </a:tcPr>
                </a:tc>
                <a:tc>
                  <a:txBody>
                    <a:bodyPr/>
                    <a:lstStyle/>
                    <a:p>
                      <a:pPr marL="0" marR="0">
                        <a:lnSpc>
                          <a:spcPct val="150000"/>
                        </a:lnSpc>
                        <a:spcBef>
                          <a:spcPts val="0"/>
                        </a:spcBef>
                        <a:spcAft>
                          <a:spcPts val="0"/>
                        </a:spcAft>
                      </a:pPr>
                      <a:r>
                        <a:rPr lang="en-US" sz="1000" dirty="0">
                          <a:effectLst/>
                        </a:rPr>
                        <a:t>Step 1: Brainstorm for wine business ideas </a:t>
                      </a:r>
                      <a:endParaRPr lang="en-US" sz="900" dirty="0">
                        <a:effectLst/>
                      </a:endParaRPr>
                    </a:p>
                    <a:p>
                      <a:pPr marL="0" marR="0">
                        <a:lnSpc>
                          <a:spcPct val="150000"/>
                        </a:lnSpc>
                        <a:spcBef>
                          <a:spcPts val="0"/>
                        </a:spcBef>
                        <a:spcAft>
                          <a:spcPts val="0"/>
                        </a:spcAft>
                      </a:pPr>
                      <a:r>
                        <a:rPr lang="en-US" sz="1000" dirty="0">
                          <a:effectLst/>
                        </a:rPr>
                        <a:t>Step 2: Complete the USP parameters </a:t>
                      </a:r>
                      <a:endParaRPr lang="en-US" sz="900" dirty="0">
                        <a:effectLst/>
                      </a:endParaRPr>
                    </a:p>
                    <a:p>
                      <a:pPr marL="0" marR="0">
                        <a:lnSpc>
                          <a:spcPct val="150000"/>
                        </a:lnSpc>
                        <a:spcBef>
                          <a:spcPts val="0"/>
                        </a:spcBef>
                        <a:spcAft>
                          <a:spcPts val="0"/>
                        </a:spcAft>
                      </a:pPr>
                      <a:r>
                        <a:rPr lang="en-US" sz="1000" dirty="0">
                          <a:effectLst/>
                        </a:rPr>
                        <a:t>Step 3: Design the Logo Label and the bottles </a:t>
                      </a:r>
                      <a:endParaRPr lang="en-US" sz="900" dirty="0">
                        <a:effectLst/>
                      </a:endParaRPr>
                    </a:p>
                    <a:p>
                      <a:pPr marL="0" marR="0">
                        <a:lnSpc>
                          <a:spcPct val="150000"/>
                        </a:lnSpc>
                        <a:spcBef>
                          <a:spcPts val="0"/>
                        </a:spcBef>
                        <a:spcAft>
                          <a:spcPts val="0"/>
                        </a:spcAft>
                      </a:pPr>
                      <a:r>
                        <a:rPr lang="en-US" sz="1000" dirty="0">
                          <a:effectLst/>
                        </a:rPr>
                        <a:t>Step 4: Present their product to the rest of the class and try to “sell” it – market it </a:t>
                      </a:r>
                      <a:endParaRPr lang="en-US" sz="900" dirty="0">
                        <a:effectLst/>
                      </a:endParaRPr>
                    </a:p>
                    <a:p>
                      <a:pPr marL="0" marR="0">
                        <a:lnSpc>
                          <a:spcPct val="150000"/>
                        </a:lnSpc>
                        <a:spcBef>
                          <a:spcPts val="0"/>
                        </a:spcBef>
                        <a:spcAft>
                          <a:spcPts val="0"/>
                        </a:spcAft>
                      </a:pPr>
                      <a:r>
                        <a:rPr lang="en-US" sz="1000" dirty="0">
                          <a:effectLst/>
                        </a:rPr>
                        <a:t>(Optional) Step 5: Students can vote the group whose design and marketing pitch is believed to have been most effective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3041" marR="33041" marT="0" marB="0">
                    <a:solidFill>
                      <a:schemeClr val="accent1">
                        <a:lumMod val="40000"/>
                        <a:lumOff val="60000"/>
                      </a:schemeClr>
                    </a:solidFill>
                  </a:tcPr>
                </a:tc>
                <a:extLst>
                  <a:ext uri="{0D108BD9-81ED-4DB2-BD59-A6C34878D82A}">
                    <a16:rowId xmlns:a16="http://schemas.microsoft.com/office/drawing/2014/main" val="2755560622"/>
                  </a:ext>
                </a:extLst>
              </a:tr>
            </a:tbl>
          </a:graphicData>
        </a:graphic>
      </p:graphicFrame>
      <p:pic>
        <p:nvPicPr>
          <p:cNvPr id="4097" name="Picture 255">
            <a:extLst>
              <a:ext uri="{FF2B5EF4-FFF2-40B4-BE49-F238E27FC236}">
                <a16:creationId xmlns:a16="http://schemas.microsoft.com/office/drawing/2014/main" id="{D074474B-FF6E-F6E7-6C5F-BCB41275E5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0655" y="4737117"/>
            <a:ext cx="1810451" cy="11168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65785E7B-ED17-FC3B-33AF-12774C6BD3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011255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5: Construct your exhibits</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TextBox 3">
            <a:extLst>
              <a:ext uri="{FF2B5EF4-FFF2-40B4-BE49-F238E27FC236}">
                <a16:creationId xmlns:a16="http://schemas.microsoft.com/office/drawing/2014/main" id="{C8A65D7C-114C-5B7D-0E2F-FC6B11931515}"/>
              </a:ext>
            </a:extLst>
          </p:cNvPr>
          <p:cNvSpPr txBox="1"/>
          <p:nvPr/>
        </p:nvSpPr>
        <p:spPr>
          <a:xfrm>
            <a:off x="5508330" y="6311900"/>
            <a:ext cx="1634775" cy="46307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Times New Roman" panose="02020603050405020304" pitchFamily="18" charset="0"/>
              </a:rPr>
              <a:t>Example</a:t>
            </a:r>
            <a:endParaRPr kumimoji="0" lang="el-GR" sz="16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4FB74A76-90B3-5419-31EC-CFB2FF310D91}"/>
              </a:ext>
            </a:extLst>
          </p:cNvPr>
          <p:cNvGraphicFramePr>
            <a:graphicFrameLocks noGrp="1"/>
          </p:cNvGraphicFramePr>
          <p:nvPr>
            <p:extLst>
              <p:ext uri="{D42A27DB-BD31-4B8C-83A1-F6EECF244321}">
                <p14:modId xmlns:p14="http://schemas.microsoft.com/office/powerpoint/2010/main" val="2549216958"/>
              </p:ext>
            </p:extLst>
          </p:nvPr>
        </p:nvGraphicFramePr>
        <p:xfrm>
          <a:off x="1489259" y="1176450"/>
          <a:ext cx="9672916" cy="5039548"/>
        </p:xfrm>
        <a:graphic>
          <a:graphicData uri="http://schemas.openxmlformats.org/drawingml/2006/table">
            <a:tbl>
              <a:tblPr firstRow="1" firstCol="1" bandRow="1">
                <a:tableStyleId>{22838BEF-8BB2-4498-84A7-C5851F593DF1}</a:tableStyleId>
              </a:tblPr>
              <a:tblGrid>
                <a:gridCol w="2992816">
                  <a:extLst>
                    <a:ext uri="{9D8B030D-6E8A-4147-A177-3AD203B41FA5}">
                      <a16:colId xmlns:a16="http://schemas.microsoft.com/office/drawing/2014/main" val="4260718205"/>
                    </a:ext>
                  </a:extLst>
                </a:gridCol>
                <a:gridCol w="6680100">
                  <a:extLst>
                    <a:ext uri="{9D8B030D-6E8A-4147-A177-3AD203B41FA5}">
                      <a16:colId xmlns:a16="http://schemas.microsoft.com/office/drawing/2014/main" val="144675756"/>
                    </a:ext>
                  </a:extLst>
                </a:gridCol>
              </a:tblGrid>
              <a:tr h="244803">
                <a:tc>
                  <a:txBody>
                    <a:bodyPr/>
                    <a:lstStyle/>
                    <a:p>
                      <a:pPr marL="0" marR="0">
                        <a:lnSpc>
                          <a:spcPct val="150000"/>
                        </a:lnSpc>
                        <a:spcBef>
                          <a:spcPts val="0"/>
                        </a:spcBef>
                        <a:spcAft>
                          <a:spcPts val="0"/>
                        </a:spcAft>
                      </a:pPr>
                      <a:r>
                        <a:rPr lang="en-US" sz="1200">
                          <a:effectLst/>
                        </a:rPr>
                        <a:t>Sub-section: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rPr>
                        <a:t>Tradition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1574929607"/>
                  </a:ext>
                </a:extLst>
              </a:tr>
              <a:tr h="226872">
                <a:tc>
                  <a:txBody>
                    <a:bodyPr/>
                    <a:lstStyle/>
                    <a:p>
                      <a:pPr marL="0" marR="0">
                        <a:lnSpc>
                          <a:spcPct val="150000"/>
                        </a:lnSpc>
                        <a:spcBef>
                          <a:spcPts val="0"/>
                        </a:spcBef>
                        <a:spcAft>
                          <a:spcPts val="0"/>
                        </a:spcAft>
                      </a:pPr>
                      <a:r>
                        <a:rPr lang="en-US" sz="1200">
                          <a:effectLst/>
                        </a:rPr>
                        <a:t>Exhibit number: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1047128360"/>
                  </a:ext>
                </a:extLst>
              </a:tr>
              <a:tr h="226872">
                <a:tc>
                  <a:txBody>
                    <a:bodyPr/>
                    <a:lstStyle/>
                    <a:p>
                      <a:pPr marL="0" marR="0">
                        <a:lnSpc>
                          <a:spcPct val="150000"/>
                        </a:lnSpc>
                        <a:spcBef>
                          <a:spcPts val="0"/>
                        </a:spcBef>
                        <a:spcAft>
                          <a:spcPts val="0"/>
                        </a:spcAft>
                      </a:pPr>
                      <a:r>
                        <a:rPr lang="en-US" sz="1200">
                          <a:effectLst/>
                        </a:rPr>
                        <a:t>Name of the exhibit: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rPr>
                        <a:t>Commandaria – A short film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3812767458"/>
                  </a:ext>
                </a:extLst>
              </a:tr>
              <a:tr h="226872">
                <a:tc>
                  <a:txBody>
                    <a:bodyPr/>
                    <a:lstStyle/>
                    <a:p>
                      <a:pPr marL="0" marR="0">
                        <a:lnSpc>
                          <a:spcPct val="150000"/>
                        </a:lnSpc>
                        <a:spcBef>
                          <a:spcPts val="0"/>
                        </a:spcBef>
                        <a:spcAft>
                          <a:spcPts val="0"/>
                        </a:spcAft>
                      </a:pPr>
                      <a:r>
                        <a:rPr lang="en-US" sz="1200">
                          <a:effectLst/>
                        </a:rPr>
                        <a:t>Type of exhibit: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rPr>
                        <a:t>Digital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2653095010"/>
                  </a:ext>
                </a:extLst>
              </a:tr>
              <a:tr h="459717">
                <a:tc>
                  <a:txBody>
                    <a:bodyPr/>
                    <a:lstStyle/>
                    <a:p>
                      <a:pPr marL="0" marR="0">
                        <a:lnSpc>
                          <a:spcPct val="150000"/>
                        </a:lnSpc>
                        <a:spcBef>
                          <a:spcPts val="0"/>
                        </a:spcBef>
                        <a:spcAft>
                          <a:spcPts val="0"/>
                        </a:spcAft>
                      </a:pPr>
                      <a:r>
                        <a:rPr lang="en-US" sz="1200">
                          <a:effectLst/>
                        </a:rPr>
                        <a:t>Recommended preparation 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GB" sz="1200">
                          <a:effectLst/>
                        </a:rPr>
                        <a:t>5-10 minutes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801522417"/>
                  </a:ext>
                </a:extLst>
              </a:tr>
              <a:tr h="226872">
                <a:tc>
                  <a:txBody>
                    <a:bodyPr/>
                    <a:lstStyle/>
                    <a:p>
                      <a:pPr marL="0" marR="0">
                        <a:lnSpc>
                          <a:spcPct val="150000"/>
                        </a:lnSpc>
                        <a:spcBef>
                          <a:spcPts val="0"/>
                        </a:spcBef>
                        <a:spcAft>
                          <a:spcPts val="0"/>
                        </a:spcAft>
                      </a:pPr>
                      <a:r>
                        <a:rPr lang="en-US" sz="1200">
                          <a:effectLst/>
                        </a:rPr>
                        <a:t>Required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rPr>
                        <a:t>All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4068584701"/>
                  </a:ext>
                </a:extLst>
              </a:tr>
              <a:tr h="945581">
                <a:tc>
                  <a:txBody>
                    <a:bodyPr/>
                    <a:lstStyle/>
                    <a:p>
                      <a:pPr marL="0" marR="0">
                        <a:lnSpc>
                          <a:spcPct val="150000"/>
                        </a:lnSpc>
                        <a:spcBef>
                          <a:spcPts val="0"/>
                        </a:spcBef>
                        <a:spcAft>
                          <a:spcPts val="0"/>
                        </a:spcAft>
                      </a:pPr>
                      <a:r>
                        <a:rPr lang="en-US" sz="1200">
                          <a:effectLst/>
                        </a:rPr>
                        <a:t>Brief 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rPr>
                        <a:t>In this activity, students will learn how to display a digital video with the equipment available. Using audio devices and monitors to set up the display. They are expected to be well informed about the video as questions may be asked at the end.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2248480350"/>
                  </a:ext>
                </a:extLst>
              </a:tr>
              <a:tr h="945581">
                <a:tc>
                  <a:txBody>
                    <a:bodyPr/>
                    <a:lstStyle/>
                    <a:p>
                      <a:pPr marL="0" marR="0">
                        <a:lnSpc>
                          <a:spcPct val="150000"/>
                        </a:lnSpc>
                        <a:spcBef>
                          <a:spcPts val="0"/>
                        </a:spcBef>
                        <a:spcAft>
                          <a:spcPts val="0"/>
                        </a:spcAft>
                      </a:pPr>
                      <a:r>
                        <a:rPr lang="en-US" sz="1200">
                          <a:effectLst/>
                        </a:rPr>
                        <a:t>Materials and/or tools needed: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342900" marR="0" lvl="0" indent="-342900">
                        <a:lnSpc>
                          <a:spcPct val="150000"/>
                        </a:lnSpc>
                        <a:spcBef>
                          <a:spcPts val="0"/>
                        </a:spcBef>
                        <a:spcAft>
                          <a:spcPts val="0"/>
                        </a:spcAft>
                        <a:buFont typeface="+mj-lt"/>
                        <a:buAutoNum type="arabicPeriod"/>
                      </a:pPr>
                      <a:r>
                        <a:rPr lang="en-US" sz="1200">
                          <a:effectLst/>
                        </a:rPr>
                        <a:t>Exhibit 9 Resource: Commandaria Short Film (or something similar)</a:t>
                      </a:r>
                      <a:endParaRPr lang="en-US" sz="1100">
                        <a:effectLst/>
                      </a:endParaRPr>
                    </a:p>
                    <a:p>
                      <a:pPr marL="342900" marR="0" lvl="0" indent="-342900">
                        <a:lnSpc>
                          <a:spcPct val="150000"/>
                        </a:lnSpc>
                        <a:spcBef>
                          <a:spcPts val="0"/>
                        </a:spcBef>
                        <a:spcAft>
                          <a:spcPts val="0"/>
                        </a:spcAft>
                        <a:buFont typeface="+mj-lt"/>
                        <a:buAutoNum type="arabicPeriod"/>
                      </a:pPr>
                      <a:r>
                        <a:rPr lang="en-US" sz="1200">
                          <a:effectLst/>
                        </a:rPr>
                        <a:t>Monitor &amp; Speakers </a:t>
                      </a:r>
                      <a:endParaRPr lang="en-US" sz="1100">
                        <a:effectLst/>
                      </a:endParaRPr>
                    </a:p>
                    <a:p>
                      <a:pPr marL="342900" marR="0" lvl="0" indent="-342900">
                        <a:lnSpc>
                          <a:spcPct val="150000"/>
                        </a:lnSpc>
                        <a:spcBef>
                          <a:spcPts val="0"/>
                        </a:spcBef>
                        <a:spcAft>
                          <a:spcPts val="0"/>
                        </a:spcAft>
                        <a:buFont typeface="+mj-lt"/>
                        <a:buAutoNum type="arabicPeriod"/>
                      </a:pPr>
                      <a:r>
                        <a:rPr lang="en-US" sz="1200">
                          <a:effectLst/>
                        </a:rPr>
                        <a:t>Screen/Laptop/Projector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1039992821"/>
                  </a:ext>
                </a:extLst>
              </a:tr>
              <a:tr h="481149">
                <a:tc>
                  <a:txBody>
                    <a:bodyPr/>
                    <a:lstStyle/>
                    <a:p>
                      <a:pPr marL="0" marR="0">
                        <a:lnSpc>
                          <a:spcPct val="150000"/>
                        </a:lnSpc>
                        <a:spcBef>
                          <a:spcPts val="0"/>
                        </a:spcBef>
                        <a:spcAft>
                          <a:spcPts val="0"/>
                        </a:spcAft>
                      </a:pPr>
                      <a:r>
                        <a:rPr lang="en-US" sz="1200">
                          <a:effectLst/>
                        </a:rPr>
                        <a:t>Dimensions of the exhibit: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US" sz="1200">
                          <a:effectLst/>
                        </a:rPr>
                        <a:t>Display of work. Wall or screen size depends on the space available. A TV screen or laptop could be also suitable.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685464605"/>
                  </a:ext>
                </a:extLst>
              </a:tr>
              <a:tr h="945581">
                <a:tc>
                  <a:txBody>
                    <a:bodyPr/>
                    <a:lstStyle/>
                    <a:p>
                      <a:pPr marL="0" marR="0">
                        <a:lnSpc>
                          <a:spcPct val="150000"/>
                        </a:lnSpc>
                        <a:spcBef>
                          <a:spcPts val="0"/>
                        </a:spcBef>
                        <a:spcAft>
                          <a:spcPts val="0"/>
                        </a:spcAft>
                      </a:pPr>
                      <a:r>
                        <a:rPr lang="en-US" sz="1200" dirty="0">
                          <a:effectLst/>
                        </a:rPr>
                        <a:t>Step by step construction instructions: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20000"/>
                        <a:lumOff val="80000"/>
                      </a:schemeClr>
                    </a:solidFill>
                  </a:tcPr>
                </a:tc>
                <a:tc>
                  <a:txBody>
                    <a:bodyPr/>
                    <a:lstStyle/>
                    <a:p>
                      <a:pPr marL="0" marR="0">
                        <a:lnSpc>
                          <a:spcPct val="150000"/>
                        </a:lnSpc>
                        <a:spcBef>
                          <a:spcPts val="0"/>
                        </a:spcBef>
                        <a:spcAft>
                          <a:spcPts val="0"/>
                        </a:spcAft>
                      </a:pPr>
                      <a:r>
                        <a:rPr lang="en-US" sz="1200" dirty="0">
                          <a:effectLst/>
                        </a:rPr>
                        <a:t>Step 1: Set up devices on which to watch the video (e.g., projector, screen, laptop, sound etc.)   </a:t>
                      </a:r>
                      <a:endParaRPr lang="en-US" sz="1100" dirty="0">
                        <a:effectLst/>
                      </a:endParaRPr>
                    </a:p>
                    <a:p>
                      <a:pPr marL="0" marR="0">
                        <a:lnSpc>
                          <a:spcPct val="150000"/>
                        </a:lnSpc>
                        <a:spcBef>
                          <a:spcPts val="0"/>
                        </a:spcBef>
                        <a:spcAft>
                          <a:spcPts val="0"/>
                        </a:spcAft>
                      </a:pPr>
                      <a:r>
                        <a:rPr lang="en-US" sz="1200" dirty="0">
                          <a:effectLst/>
                        </a:rPr>
                        <a:t>Step 2: Watch video &amp; take notes </a:t>
                      </a:r>
                      <a:endParaRPr lang="en-US" sz="1100" dirty="0">
                        <a:effectLst/>
                      </a:endParaRPr>
                    </a:p>
                    <a:p>
                      <a:pPr marL="0" marR="0">
                        <a:lnSpc>
                          <a:spcPct val="150000"/>
                        </a:lnSpc>
                        <a:spcBef>
                          <a:spcPts val="0"/>
                        </a:spcBef>
                        <a:spcAft>
                          <a:spcPts val="0"/>
                        </a:spcAft>
                      </a:pPr>
                      <a:r>
                        <a:rPr lang="en-US" sz="1200" dirty="0">
                          <a:effectLst/>
                        </a:rPr>
                        <a:t>Step 3: Prepare for questions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00" marR="54600" marT="0" marB="0">
                    <a:solidFill>
                      <a:schemeClr val="accent1">
                        <a:lumMod val="40000"/>
                        <a:lumOff val="60000"/>
                      </a:schemeClr>
                    </a:solidFill>
                  </a:tcPr>
                </a:tc>
                <a:extLst>
                  <a:ext uri="{0D108BD9-81ED-4DB2-BD59-A6C34878D82A}">
                    <a16:rowId xmlns:a16="http://schemas.microsoft.com/office/drawing/2014/main" val="2246557868"/>
                  </a:ext>
                </a:extLst>
              </a:tr>
            </a:tbl>
          </a:graphicData>
        </a:graphic>
      </p:graphicFrame>
      <p:pic>
        <p:nvPicPr>
          <p:cNvPr id="2" name="Picture 1" descr="Logo&#10;&#10;Description automatically generated">
            <a:extLst>
              <a:ext uri="{FF2B5EF4-FFF2-40B4-BE49-F238E27FC236}">
                <a16:creationId xmlns:a16="http://schemas.microsoft.com/office/drawing/2014/main" id="{232EB27C-CB70-8BD9-9515-5D7F89282F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544125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a16="http://schemas.microsoft.com/office/drawing/2014/main" id="{C816ABD5-D3A1-473D-84DB-FC7026794CB2}"/>
              </a:ext>
            </a:extLst>
          </p:cNvPr>
          <p:cNvSpPr/>
          <p:nvPr/>
        </p:nvSpPr>
        <p:spPr>
          <a:xfrm>
            <a:off x="2199860" y="174813"/>
            <a:ext cx="863226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STEP 6: Launch your exhibition</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Retângulo: Cantos Arredondados 3">
            <a:extLst>
              <a:ext uri="{FF2B5EF4-FFF2-40B4-BE49-F238E27FC236}">
                <a16:creationId xmlns:a16="http://schemas.microsoft.com/office/drawing/2014/main" id="{3F77392C-9B50-F231-302A-C92E022FFE75}"/>
              </a:ext>
            </a:extLst>
          </p:cNvPr>
          <p:cNvSpPr/>
          <p:nvPr/>
        </p:nvSpPr>
        <p:spPr>
          <a:xfrm>
            <a:off x="973261" y="1648920"/>
            <a:ext cx="10156412" cy="378605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D7378B9-E823-6FF7-4F67-D999D085E7FE}"/>
              </a:ext>
            </a:extLst>
          </p:cNvPr>
          <p:cNvSpPr txBox="1"/>
          <p:nvPr/>
        </p:nvSpPr>
        <p:spPr>
          <a:xfrm>
            <a:off x="1232587" y="2285114"/>
            <a:ext cx="6098058" cy="2534027"/>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Create posters and flyers using persuasive language which entices your audience to want to come along.</a:t>
            </a:r>
            <a:endParaRPr lang="el-GR" dirty="0">
              <a:effectLst/>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Create a list of who you want to invite to your exhibition and send invitations via e-mails.</a:t>
            </a:r>
            <a:endParaRPr lang="el-GR" dirty="0">
              <a:effectLst/>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US" dirty="0">
                <a:effectLst/>
                <a:ea typeface="Calibri" panose="020F0502020204030204" pitchFamily="34" charset="0"/>
                <a:cs typeface="Times New Roman" panose="02020603050405020304" pitchFamily="18" charset="0"/>
              </a:rPr>
              <a:t>Plan an opening event which might include speeches, spots etc.</a:t>
            </a:r>
            <a:endParaRPr lang="el-GR" dirty="0">
              <a:effectLst/>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919EFC4E-8E4F-AB68-2CB9-BCC35BA699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8513" y="1759431"/>
            <a:ext cx="1836841" cy="1836841"/>
          </a:xfrm>
          <a:prstGeom prst="rect">
            <a:avLst/>
          </a:prstGeom>
        </p:spPr>
      </p:pic>
      <p:pic>
        <p:nvPicPr>
          <p:cNvPr id="12" name="Εικόνα 11">
            <a:extLst>
              <a:ext uri="{FF2B5EF4-FFF2-40B4-BE49-F238E27FC236}">
                <a16:creationId xmlns:a16="http://schemas.microsoft.com/office/drawing/2014/main" id="{62A02B76-340B-69E7-EE40-BD11635EED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4801" y="3380719"/>
            <a:ext cx="1836841" cy="1836841"/>
          </a:xfrm>
          <a:prstGeom prst="rect">
            <a:avLst/>
          </a:prstGeom>
        </p:spPr>
      </p:pic>
      <p:pic>
        <p:nvPicPr>
          <p:cNvPr id="3" name="Picture 2" descr="Logo&#10;&#10;Description automatically generated">
            <a:extLst>
              <a:ext uri="{FF2B5EF4-FFF2-40B4-BE49-F238E27FC236}">
                <a16:creationId xmlns:a16="http://schemas.microsoft.com/office/drawing/2014/main" id="{7BD29270-C925-AA78-FC8E-9CBF7A3B79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1119042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981164"/>
            <a:ext cx="1408091" cy="1408091"/>
          </a:xfrm>
          <a:prstGeom prst="rect">
            <a:avLst/>
          </a:prstGeom>
        </p:spPr>
      </p:pic>
      <p:sp>
        <p:nvSpPr>
          <p:cNvPr id="3" name="Τίτλος 2">
            <a:extLst>
              <a:ext uri="{FF2B5EF4-FFF2-40B4-BE49-F238E27FC236}">
                <a16:creationId xmlns:a16="http://schemas.microsoft.com/office/drawing/2014/main" id="{76F8B750-9E79-C16F-C915-C23804788645}"/>
              </a:ext>
            </a:extLst>
          </p:cNvPr>
          <p:cNvSpPr>
            <a:spLocks noGrp="1"/>
          </p:cNvSpPr>
          <p:nvPr>
            <p:ph type="ctrTitle"/>
          </p:nvPr>
        </p:nvSpPr>
        <p:spPr>
          <a:xfrm>
            <a:off x="1524000" y="2724954"/>
            <a:ext cx="9144000" cy="1408091"/>
          </a:xfrm>
        </p:spPr>
        <p:txBody>
          <a:bodyPr/>
          <a:lstStyle/>
          <a:p>
            <a:r>
              <a:rPr lang="en-US" dirty="0"/>
              <a:t>Finally…do not forget…</a:t>
            </a:r>
            <a:endParaRPr lang="el-GR" dirty="0"/>
          </a:p>
        </p:txBody>
      </p:sp>
      <p:pic>
        <p:nvPicPr>
          <p:cNvPr id="2" name="Imagem 6">
            <a:extLst>
              <a:ext uri="{FF2B5EF4-FFF2-40B4-BE49-F238E27FC236}">
                <a16:creationId xmlns:a16="http://schemas.microsoft.com/office/drawing/2014/main" id="{D9BEB5CC-56A4-D297-4F27-A7C7E55884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2798" y="6297830"/>
            <a:ext cx="2451403" cy="534463"/>
          </a:xfrm>
          <a:prstGeom prst="rect">
            <a:avLst/>
          </a:prstGeom>
        </p:spPr>
      </p:pic>
      <p:pic>
        <p:nvPicPr>
          <p:cNvPr id="4" name="Picture 3" descr="Logo&#10;&#10;Description automatically generated">
            <a:extLst>
              <a:ext uri="{FF2B5EF4-FFF2-40B4-BE49-F238E27FC236}">
                <a16:creationId xmlns:a16="http://schemas.microsoft.com/office/drawing/2014/main" id="{F36DD4B3-C75F-4545-4319-52D4672D4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570" y="5002652"/>
            <a:ext cx="1606859" cy="606480"/>
          </a:xfrm>
          <a:prstGeom prst="rect">
            <a:avLst/>
          </a:prstGeom>
        </p:spPr>
      </p:pic>
    </p:spTree>
    <p:extLst>
      <p:ext uri="{BB962C8B-B14F-4D97-AF65-F5344CB8AC3E}">
        <p14:creationId xmlns:p14="http://schemas.microsoft.com/office/powerpoint/2010/main" val="99350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960" y="1135915"/>
            <a:ext cx="1408091" cy="1408091"/>
          </a:xfrm>
          <a:prstGeom prst="rect">
            <a:avLst/>
          </a:prstGeom>
        </p:spPr>
      </p:pic>
      <p:sp>
        <p:nvSpPr>
          <p:cNvPr id="7" name="TextBox 6">
            <a:extLst>
              <a:ext uri="{FF2B5EF4-FFF2-40B4-BE49-F238E27FC236}">
                <a16:creationId xmlns:a16="http://schemas.microsoft.com/office/drawing/2014/main" id="{1AD8A3B2-A9F8-5D57-973C-34B824B5802B}"/>
              </a:ext>
            </a:extLst>
          </p:cNvPr>
          <p:cNvSpPr txBox="1"/>
          <p:nvPr/>
        </p:nvSpPr>
        <p:spPr>
          <a:xfrm>
            <a:off x="999949" y="1376381"/>
            <a:ext cx="6413726" cy="4088299"/>
          </a:xfrm>
          <a:prstGeom prst="rect">
            <a:avLst/>
          </a:prstGeom>
          <a:noFill/>
        </p:spPr>
        <p:txBody>
          <a:bodyPr wrap="square" lIns="91440" tIns="45720" rIns="91440" bIns="45720" anchor="t">
            <a:spAutoFit/>
          </a:bodyPr>
          <a:lstStyle/>
          <a:p>
            <a:pPr>
              <a:lnSpc>
                <a:spcPct val="150000"/>
              </a:lnSpc>
              <a:spcAft>
                <a:spcPts val="1200"/>
              </a:spcAft>
            </a:pPr>
            <a:r>
              <a:rPr lang="en-US" dirty="0">
                <a:effectLst/>
                <a:ea typeface="Calibri" panose="020F0502020204030204" pitchFamily="34" charset="0"/>
                <a:cs typeface="Times New Roman"/>
              </a:rPr>
              <a:t>The most important </a:t>
            </a:r>
            <a:r>
              <a:rPr lang="en-US" dirty="0">
                <a:ea typeface="Calibri" panose="020F0502020204030204" pitchFamily="34" charset="0"/>
                <a:cs typeface="Times New Roman"/>
              </a:rPr>
              <a:t>part, is </a:t>
            </a:r>
            <a:r>
              <a:rPr lang="en-US" dirty="0">
                <a:effectLst/>
                <a:ea typeface="Calibri" panose="020F0502020204030204" pitchFamily="34" charset="0"/>
                <a:cs typeface="Times New Roman"/>
              </a:rPr>
              <a:t>that the students </a:t>
            </a:r>
            <a:r>
              <a:rPr lang="en-US" b="1" dirty="0">
                <a:effectLst/>
                <a:ea typeface="Calibri" panose="020F0502020204030204" pitchFamily="34" charset="0"/>
                <a:cs typeface="Times New Roman"/>
              </a:rPr>
              <a:t>create the exhibition on their own </a:t>
            </a:r>
            <a:r>
              <a:rPr lang="en-US" dirty="0">
                <a:effectLst/>
                <a:ea typeface="Calibri" panose="020F0502020204030204" pitchFamily="34" charset="0"/>
                <a:cs typeface="Times New Roman"/>
              </a:rPr>
              <a:t>depending on their interests, skills and abilities.</a:t>
            </a:r>
            <a:r>
              <a:rPr lang="en-US" dirty="0">
                <a:ea typeface="Calibri" panose="020F0502020204030204" pitchFamily="34" charset="0"/>
                <a:cs typeface="Times New Roman"/>
              </a:rPr>
              <a:t> </a:t>
            </a:r>
            <a:endParaRPr lang="en-US" dirty="0">
              <a:effectLst/>
              <a:ea typeface="Calibri" panose="020F0502020204030204" pitchFamily="34" charset="0"/>
              <a:cs typeface="Times New Roman" panose="02020603050405020304" pitchFamily="18" charset="0"/>
            </a:endParaRPr>
          </a:p>
          <a:p>
            <a:pPr>
              <a:lnSpc>
                <a:spcPct val="150000"/>
              </a:lnSpc>
              <a:spcAft>
                <a:spcPts val="1200"/>
              </a:spcAft>
            </a:pPr>
            <a:r>
              <a:rPr lang="en-US" dirty="0">
                <a:effectLst/>
                <a:ea typeface="Calibri" panose="020F0502020204030204" pitchFamily="34" charset="0"/>
                <a:cs typeface="Times New Roman"/>
              </a:rPr>
              <a:t>Successful completion of the exhibition means that, at the end, the students had fun, learned, collaborated and gained unique experiences.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Arial" panose="020B0604020202020204"/>
                <a:ea typeface="+mn-ea"/>
                <a:cs typeface="+mn-cs"/>
              </a:rPr>
              <a:t>This is what POEME project is aiming</a:t>
            </a:r>
            <a:r>
              <a:rPr kumimoji="0" lang="el-GR" sz="1800" b="0" i="0" u="none" strike="noStrike" kern="1200" cap="none" spc="0" normalizeH="0" baseline="0" noProof="0" dirty="0">
                <a:ln>
                  <a:noFill/>
                </a:ln>
                <a:effectLst/>
                <a:uLnTx/>
                <a:uFillTx/>
                <a:latin typeface="Arial" panose="020B0604020202020204"/>
                <a:ea typeface="+mn-ea"/>
                <a:cs typeface="+mn-cs"/>
              </a:rPr>
              <a:t> </a:t>
            </a:r>
            <a:r>
              <a:rPr kumimoji="0" lang="en-US" sz="1800" b="0" i="0" u="none" strike="noStrike" kern="1200" cap="none" spc="0" normalizeH="0" baseline="0" noProof="0" dirty="0">
                <a:ln>
                  <a:noFill/>
                </a:ln>
                <a:effectLst/>
                <a:uLnTx/>
                <a:uFillTx/>
                <a:latin typeface="Arial" panose="020B0604020202020204"/>
                <a:ea typeface="+mn-ea"/>
                <a:cs typeface="+mn-cs"/>
              </a:rPr>
              <a:t>at</a:t>
            </a:r>
            <a:r>
              <a:rPr kumimoji="0" lang="en-GB" sz="1800" b="0" i="0" u="none" strike="noStrike" kern="1200" cap="none" spc="0" normalizeH="0" baseline="0" noProof="0" dirty="0">
                <a:ln>
                  <a:noFill/>
                </a:ln>
                <a:effectLst/>
                <a:uLnTx/>
                <a:uFillTx/>
                <a:latin typeface="Arial" panose="020B0604020202020204"/>
                <a:ea typeface="+mn-ea"/>
                <a:cs typeface="+mn-cs"/>
              </a:rPr>
              <a:t>. We encourage you to try this approach as well when teaching in a multicultural class.</a:t>
            </a:r>
            <a:endParaRPr lang="en-GB" sz="1800" b="0" i="0" u="none" strike="noStrike" kern="1200" cap="none" spc="0" normalizeH="0" baseline="0" noProof="0" dirty="0">
              <a:ln>
                <a:noFill/>
              </a:ln>
              <a:effectLst/>
              <a:uLnTx/>
              <a:uFillTx/>
              <a:latin typeface="Arial" panose="020B0604020202020204"/>
              <a:cs typeface="Arial"/>
            </a:endParaRPr>
          </a:p>
        </p:txBody>
      </p:sp>
      <p:pic>
        <p:nvPicPr>
          <p:cNvPr id="4" name="Εικόνα 3">
            <a:extLst>
              <a:ext uri="{FF2B5EF4-FFF2-40B4-BE49-F238E27FC236}">
                <a16:creationId xmlns:a16="http://schemas.microsoft.com/office/drawing/2014/main" id="{E54B6270-CDE2-6E1C-9E6D-97082C177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4582" y="3251708"/>
            <a:ext cx="2158387" cy="2158387"/>
          </a:xfrm>
          <a:prstGeom prst="rect">
            <a:avLst/>
          </a:prstGeom>
        </p:spPr>
      </p:pic>
      <p:pic>
        <p:nvPicPr>
          <p:cNvPr id="8" name="Εικόνα 7">
            <a:extLst>
              <a:ext uri="{FF2B5EF4-FFF2-40B4-BE49-F238E27FC236}">
                <a16:creationId xmlns:a16="http://schemas.microsoft.com/office/drawing/2014/main" id="{CE58EAF1-9D16-BB1E-38FE-5A872A292E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1210" y="1278761"/>
            <a:ext cx="1911497" cy="1911497"/>
          </a:xfrm>
          <a:prstGeom prst="rect">
            <a:avLst/>
          </a:prstGeom>
        </p:spPr>
      </p:pic>
      <p:pic>
        <p:nvPicPr>
          <p:cNvPr id="2" name="Imagem 6">
            <a:extLst>
              <a:ext uri="{FF2B5EF4-FFF2-40B4-BE49-F238E27FC236}">
                <a16:creationId xmlns:a16="http://schemas.microsoft.com/office/drawing/2014/main" id="{59975EA8-6ADF-7123-8396-B89D732A3E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54" y="6287528"/>
            <a:ext cx="2451403" cy="534463"/>
          </a:xfrm>
          <a:prstGeom prst="rect">
            <a:avLst/>
          </a:prstGeom>
        </p:spPr>
      </p:pic>
      <p:pic>
        <p:nvPicPr>
          <p:cNvPr id="3" name="Picture 2" descr="Logo&#10;&#10;Description automatically generated">
            <a:extLst>
              <a:ext uri="{FF2B5EF4-FFF2-40B4-BE49-F238E27FC236}">
                <a16:creationId xmlns:a16="http://schemas.microsoft.com/office/drawing/2014/main" id="{C15EAC4E-CE2A-4F09-62B1-DAF3588ADC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5686" y="6267871"/>
            <a:ext cx="1606859" cy="606480"/>
          </a:xfrm>
          <a:prstGeom prst="rect">
            <a:avLst/>
          </a:prstGeom>
        </p:spPr>
      </p:pic>
    </p:spTree>
    <p:extLst>
      <p:ext uri="{BB962C8B-B14F-4D97-AF65-F5344CB8AC3E}">
        <p14:creationId xmlns:p14="http://schemas.microsoft.com/office/powerpoint/2010/main" val="302783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828" y="857595"/>
            <a:ext cx="1408091" cy="1408091"/>
          </a:xfrm>
          <a:prstGeom prst="rect">
            <a:avLst/>
          </a:prstGeom>
        </p:spPr>
      </p:pic>
      <p:sp>
        <p:nvSpPr>
          <p:cNvPr id="7" name="TextBox 6">
            <a:extLst>
              <a:ext uri="{FF2B5EF4-FFF2-40B4-BE49-F238E27FC236}">
                <a16:creationId xmlns:a16="http://schemas.microsoft.com/office/drawing/2014/main" id="{1AD8A3B2-A9F8-5D57-973C-34B824B5802B}"/>
              </a:ext>
            </a:extLst>
          </p:cNvPr>
          <p:cNvSpPr txBox="1"/>
          <p:nvPr/>
        </p:nvSpPr>
        <p:spPr>
          <a:xfrm>
            <a:off x="514905" y="1054298"/>
            <a:ext cx="7688062" cy="437042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2060"/>
                </a:solidFill>
                <a:effectLst/>
                <a:uLnTx/>
                <a:uFillTx/>
                <a:ea typeface="Calibri" panose="020F0502020204030204" pitchFamily="34" charset="0"/>
                <a:cs typeface="Times New Roman" panose="02020603050405020304" pitchFamily="18" charset="0"/>
              </a:rPr>
              <a:t>WOULD YOU LIKE TO BE A PART OF THIS?</a:t>
            </a:r>
          </a:p>
          <a:p>
            <a:pPr>
              <a:lnSpc>
                <a:spcPct val="150000"/>
              </a:lnSpc>
              <a:spcAft>
                <a:spcPts val="800"/>
              </a:spcAft>
            </a:pPr>
            <a:r>
              <a:rPr lang="en-US" dirty="0">
                <a:ea typeface="Calibri" panose="020F0502020204030204" pitchFamily="34" charset="0"/>
                <a:cs typeface="Times New Roman" panose="02020603050405020304" pitchFamily="18" charset="0"/>
              </a:rPr>
              <a:t>Participating </a:t>
            </a:r>
            <a:r>
              <a:rPr lang="en-US" dirty="0">
                <a:effectLst/>
                <a:ea typeface="Calibri" panose="020F0502020204030204" pitchFamily="34" charset="0"/>
                <a:cs typeface="Times New Roman" panose="02020603050405020304" pitchFamily="18" charset="0"/>
              </a:rPr>
              <a:t>schools are kindly asked to take part in a national online workshop, where exhibitions created by the students in the language of the host country will be virtually or physically curated and presented.</a:t>
            </a:r>
          </a:p>
          <a:p>
            <a:pPr>
              <a:lnSpc>
                <a:spcPct val="150000"/>
              </a:lnSpc>
              <a:spcAft>
                <a:spcPts val="800"/>
              </a:spcAft>
            </a:pPr>
            <a:endParaRPr lang="en-US" dirty="0">
              <a:effectLst/>
              <a:ea typeface="Calibri" panose="020F0502020204030204" pitchFamily="34" charset="0"/>
              <a:cs typeface="Times New Roman"/>
            </a:endParaRPr>
          </a:p>
          <a:p>
            <a:pPr>
              <a:lnSpc>
                <a:spcPct val="150000"/>
              </a:lnSpc>
              <a:spcAft>
                <a:spcPts val="800"/>
              </a:spcAft>
            </a:pPr>
            <a:r>
              <a:rPr lang="en-US" dirty="0">
                <a:effectLst/>
                <a:ea typeface="Calibri" panose="020F0502020204030204" pitchFamily="34" charset="0"/>
                <a:cs typeface="Times New Roman"/>
              </a:rPr>
              <a:t>The </a:t>
            </a:r>
            <a:r>
              <a:rPr lang="en-US" b="1" dirty="0">
                <a:effectLst/>
                <a:ea typeface="Calibri" panose="020F0502020204030204" pitchFamily="34" charset="0"/>
                <a:cs typeface="Times New Roman"/>
              </a:rPr>
              <a:t>best 6 exhibitions </a:t>
            </a:r>
            <a:r>
              <a:rPr lang="en-US" dirty="0">
                <a:effectLst/>
                <a:ea typeface="Calibri" panose="020F0502020204030204" pitchFamily="34" charset="0"/>
                <a:cs typeface="Times New Roman"/>
              </a:rPr>
              <a:t>created by students across the consortium countries will also be added on “The POEME Digital Gallery”, along with the 6 sample blended exhibitions, thus generating a virtual exhibition of the artifacts.</a:t>
            </a:r>
            <a:endParaRPr lang="el-GR" dirty="0">
              <a:effectLst/>
              <a:ea typeface="Calibri" panose="020F0502020204030204" pitchFamily="34" charset="0"/>
              <a:cs typeface="Times New Roman"/>
            </a:endParaRPr>
          </a:p>
        </p:txBody>
      </p:sp>
      <p:pic>
        <p:nvPicPr>
          <p:cNvPr id="3" name="Εικόνα 2">
            <a:extLst>
              <a:ext uri="{FF2B5EF4-FFF2-40B4-BE49-F238E27FC236}">
                <a16:creationId xmlns:a16="http://schemas.microsoft.com/office/drawing/2014/main" id="{AB6BFD4E-5EF0-E6B6-2A44-E6E3B67D4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731" y="2265686"/>
            <a:ext cx="2850887" cy="2850887"/>
          </a:xfrm>
          <a:prstGeom prst="rect">
            <a:avLst/>
          </a:prstGeom>
        </p:spPr>
      </p:pic>
      <p:pic>
        <p:nvPicPr>
          <p:cNvPr id="2" name="Imagem 6">
            <a:extLst>
              <a:ext uri="{FF2B5EF4-FFF2-40B4-BE49-F238E27FC236}">
                <a16:creationId xmlns:a16="http://schemas.microsoft.com/office/drawing/2014/main" id="{D0CE7AF7-6DD7-DA39-16D5-B32093CD6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2798" y="6323537"/>
            <a:ext cx="2451403" cy="534463"/>
          </a:xfrm>
          <a:prstGeom prst="rect">
            <a:avLst/>
          </a:prstGeom>
        </p:spPr>
      </p:pic>
    </p:spTree>
    <p:extLst>
      <p:ext uri="{BB962C8B-B14F-4D97-AF65-F5344CB8AC3E}">
        <p14:creationId xmlns:p14="http://schemas.microsoft.com/office/powerpoint/2010/main" val="3906911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3D0F-BD0A-4455-AD56-0B38054F6B23}"/>
              </a:ext>
            </a:extLst>
          </p:cNvPr>
          <p:cNvSpPr>
            <a:spLocks noGrp="1"/>
          </p:cNvSpPr>
          <p:nvPr>
            <p:ph type="ctrTitle"/>
          </p:nvPr>
        </p:nvSpPr>
        <p:spPr>
          <a:xfrm>
            <a:off x="1954098" y="1085862"/>
            <a:ext cx="9144000" cy="1233500"/>
          </a:xfrm>
        </p:spPr>
        <p:txBody>
          <a:bodyPr>
            <a:noAutofit/>
          </a:bodyPr>
          <a:lstStyle/>
          <a:p>
            <a:r>
              <a:rPr lang="en-GB" sz="3600" dirty="0">
                <a:solidFill>
                  <a:srgbClr val="002060"/>
                </a:solidFill>
              </a:rPr>
              <a:t>Please take two minutes to scan the QR code to evaluate this webinar</a:t>
            </a:r>
          </a:p>
        </p:txBody>
      </p:sp>
      <p:pic>
        <p:nvPicPr>
          <p:cNvPr id="4" name="Imagem 3">
            <a:extLst>
              <a:ext uri="{FF2B5EF4-FFF2-40B4-BE49-F238E27FC236}">
                <a16:creationId xmlns:a16="http://schemas.microsoft.com/office/drawing/2014/main" id="{3D4005FB-8E96-4F5C-B09B-5BA3BB637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467" y="5224573"/>
            <a:ext cx="1800418" cy="392533"/>
          </a:xfrm>
          <a:prstGeom prst="rect">
            <a:avLst/>
          </a:prstGeom>
        </p:spPr>
      </p:pic>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00" y="1002174"/>
            <a:ext cx="1105053" cy="1105053"/>
          </a:xfrm>
          <a:prstGeom prst="rect">
            <a:avLst/>
          </a:prstGeom>
        </p:spPr>
      </p:pic>
      <p:pic>
        <p:nvPicPr>
          <p:cNvPr id="9" name="Picture 8" descr="Qr code&#10;&#10;Description automatically generated">
            <a:extLst>
              <a:ext uri="{FF2B5EF4-FFF2-40B4-BE49-F238E27FC236}">
                <a16:creationId xmlns:a16="http://schemas.microsoft.com/office/drawing/2014/main" id="{9A6DAD0D-9664-B9DF-F3FA-AFB34D7377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477" y="2437646"/>
            <a:ext cx="2301256" cy="2983194"/>
          </a:xfrm>
          <a:prstGeom prst="rect">
            <a:avLst/>
          </a:prstGeom>
        </p:spPr>
      </p:pic>
    </p:spTree>
    <p:extLst>
      <p:ext uri="{BB962C8B-B14F-4D97-AF65-F5344CB8AC3E}">
        <p14:creationId xmlns:p14="http://schemas.microsoft.com/office/powerpoint/2010/main" val="310256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246" y="981164"/>
            <a:ext cx="1663245" cy="1663245"/>
          </a:xfrm>
          <a:prstGeom prst="rect">
            <a:avLst/>
          </a:prstGeom>
        </p:spPr>
      </p:pic>
      <p:sp>
        <p:nvSpPr>
          <p:cNvPr id="7" name="Título 6">
            <a:extLst>
              <a:ext uri="{FF2B5EF4-FFF2-40B4-BE49-F238E27FC236}">
                <a16:creationId xmlns:a16="http://schemas.microsoft.com/office/drawing/2014/main" id="{6C022985-9E67-4862-A8FE-848087FC84B7}"/>
              </a:ext>
            </a:extLst>
          </p:cNvPr>
          <p:cNvSpPr>
            <a:spLocks noGrp="1"/>
          </p:cNvSpPr>
          <p:nvPr>
            <p:ph type="ctrTitle"/>
          </p:nvPr>
        </p:nvSpPr>
        <p:spPr>
          <a:xfrm>
            <a:off x="443947" y="2815016"/>
            <a:ext cx="11304105" cy="1663246"/>
          </a:xfrm>
        </p:spPr>
        <p:txBody>
          <a:bodyPr>
            <a:normAutofit/>
          </a:bodyPr>
          <a:lstStyle/>
          <a:p>
            <a:r>
              <a:rPr lang="en-US" sz="4800" dirty="0"/>
              <a:t>POEME methodology</a:t>
            </a:r>
            <a:br>
              <a:rPr lang="en-US" sz="4800" dirty="0"/>
            </a:br>
            <a:r>
              <a:rPr lang="en-US" sz="4800" dirty="0"/>
              <a:t>for the creation of blended exhibitions</a:t>
            </a:r>
            <a:endParaRPr lang="en-GB" sz="4800" dirty="0"/>
          </a:p>
        </p:txBody>
      </p:sp>
      <p:pic>
        <p:nvPicPr>
          <p:cNvPr id="2" name="Imagem 6">
            <a:extLst>
              <a:ext uri="{FF2B5EF4-FFF2-40B4-BE49-F238E27FC236}">
                <a16:creationId xmlns:a16="http://schemas.microsoft.com/office/drawing/2014/main" id="{DF09EDD1-5660-75CC-AED9-A12B308E4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937" y="6158167"/>
            <a:ext cx="2451403" cy="534463"/>
          </a:xfrm>
          <a:prstGeom prst="rect">
            <a:avLst/>
          </a:prstGeom>
        </p:spPr>
      </p:pic>
      <p:pic>
        <p:nvPicPr>
          <p:cNvPr id="3" name="Picture 2" descr="Logo&#10;&#10;Description automatically generated">
            <a:extLst>
              <a:ext uri="{FF2B5EF4-FFF2-40B4-BE49-F238E27FC236}">
                <a16:creationId xmlns:a16="http://schemas.microsoft.com/office/drawing/2014/main" id="{837C1C9B-73E5-2DEF-45D6-2640101217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9438" y="5158394"/>
            <a:ext cx="1606859" cy="606480"/>
          </a:xfrm>
          <a:prstGeom prst="rect">
            <a:avLst/>
          </a:prstGeom>
        </p:spPr>
      </p:pic>
    </p:spTree>
    <p:extLst>
      <p:ext uri="{BB962C8B-B14F-4D97-AF65-F5344CB8AC3E}">
        <p14:creationId xmlns:p14="http://schemas.microsoft.com/office/powerpoint/2010/main" val="2909432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223D0F-BD0A-4455-AD56-0B38054F6B23}"/>
              </a:ext>
            </a:extLst>
          </p:cNvPr>
          <p:cNvSpPr>
            <a:spLocks noGrp="1"/>
          </p:cNvSpPr>
          <p:nvPr>
            <p:ph type="ctrTitle" idx="4294967295"/>
          </p:nvPr>
        </p:nvSpPr>
        <p:spPr>
          <a:xfrm>
            <a:off x="6424839" y="1511339"/>
            <a:ext cx="5368918" cy="2833226"/>
          </a:xfrm>
        </p:spPr>
        <p:txBody>
          <a:bodyPr>
            <a:noAutofit/>
          </a:bodyPr>
          <a:lstStyle/>
          <a:p>
            <a:r>
              <a:rPr lang="en-GB" sz="2800" b="1" dirty="0">
                <a:solidFill>
                  <a:srgbClr val="002060"/>
                </a:solidFill>
              </a:rPr>
              <a:t>Contact point for information and collaborations: </a:t>
            </a:r>
            <a:br>
              <a:rPr lang="en-GB" sz="2800" dirty="0">
                <a:solidFill>
                  <a:srgbClr val="002060"/>
                </a:solidFill>
              </a:rPr>
            </a:br>
            <a:r>
              <a:rPr lang="en-GB" sz="2400" dirty="0">
                <a:solidFill>
                  <a:srgbClr val="FFC000"/>
                </a:solidFill>
              </a:rPr>
              <a:t>Louiza Kythreotou</a:t>
            </a:r>
            <a:br>
              <a:rPr lang="en-GB" sz="2400" dirty="0">
                <a:solidFill>
                  <a:srgbClr val="FFC000"/>
                </a:solidFill>
              </a:rPr>
            </a:br>
            <a:br>
              <a:rPr lang="en-GB" sz="2400" dirty="0">
                <a:solidFill>
                  <a:srgbClr val="FFC000"/>
                </a:solidFill>
              </a:rPr>
            </a:br>
            <a:r>
              <a:rPr lang="en-GB" sz="2400" dirty="0">
                <a:solidFill>
                  <a:srgbClr val="FFC000"/>
                </a:solidFill>
              </a:rPr>
              <a:t>Email: </a:t>
            </a:r>
            <a:r>
              <a:rPr lang="en-GB" sz="2400" dirty="0">
                <a:solidFill>
                  <a:srgbClr val="FFC000"/>
                </a:solidFill>
                <a:hlinkClick r:id="rId3">
                  <a:extLst>
                    <a:ext uri="{A12FA001-AC4F-418D-AE19-62706E023703}">
                      <ahyp:hlinkClr xmlns:ahyp="http://schemas.microsoft.com/office/drawing/2018/hyperlinkcolor" val="tx"/>
                    </a:ext>
                  </a:extLst>
                </a:hlinkClick>
              </a:rPr>
              <a:t>louiza.k@citizensinpower.org</a:t>
            </a:r>
            <a:r>
              <a:rPr lang="en-GB" sz="2400" dirty="0">
                <a:solidFill>
                  <a:srgbClr val="FFC000"/>
                </a:solidFill>
              </a:rPr>
              <a:t> </a:t>
            </a:r>
            <a:br>
              <a:rPr lang="en-GB" sz="2400" dirty="0">
                <a:solidFill>
                  <a:srgbClr val="FFC000"/>
                </a:solidFill>
              </a:rPr>
            </a:br>
            <a:r>
              <a:rPr lang="en-GB" sz="2400" dirty="0">
                <a:solidFill>
                  <a:srgbClr val="FFC000"/>
                </a:solidFill>
              </a:rPr>
              <a:t>Phone: +357 97611738</a:t>
            </a:r>
            <a:endParaRPr lang="en-GB" sz="2800" dirty="0">
              <a:solidFill>
                <a:srgbClr val="FFC000"/>
              </a:solidFill>
            </a:endParaRPr>
          </a:p>
        </p:txBody>
      </p:sp>
      <p:sp>
        <p:nvSpPr>
          <p:cNvPr id="3" name="Subtítulo 2">
            <a:extLst>
              <a:ext uri="{FF2B5EF4-FFF2-40B4-BE49-F238E27FC236}">
                <a16:creationId xmlns:a16="http://schemas.microsoft.com/office/drawing/2014/main" id="{64AF26AD-B2A9-4E30-B74E-86E351FF5163}"/>
              </a:ext>
            </a:extLst>
          </p:cNvPr>
          <p:cNvSpPr>
            <a:spLocks noGrp="1"/>
          </p:cNvSpPr>
          <p:nvPr>
            <p:ph type="subTitle" idx="4294967295"/>
          </p:nvPr>
        </p:nvSpPr>
        <p:spPr>
          <a:xfrm>
            <a:off x="6566537" y="5419624"/>
            <a:ext cx="5497513" cy="653684"/>
          </a:xfrm>
        </p:spPr>
        <p:txBody>
          <a:bodyPr>
            <a:normAutofit/>
          </a:bodyPr>
          <a:lstStyle/>
          <a:p>
            <a:pPr marL="0" indent="0" algn="l">
              <a:lnSpc>
                <a:spcPct val="120000"/>
              </a:lnSpc>
              <a:buNone/>
            </a:pPr>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4" name="Imagem 3">
            <a:extLst>
              <a:ext uri="{FF2B5EF4-FFF2-40B4-BE49-F238E27FC236}">
                <a16:creationId xmlns:a16="http://schemas.microsoft.com/office/drawing/2014/main" id="{3D4005FB-8E96-4F5C-B09B-5BA3BB637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6775" y="6238872"/>
            <a:ext cx="2113270" cy="460742"/>
          </a:xfrm>
          <a:prstGeom prst="rect">
            <a:avLst/>
          </a:prstGeom>
        </p:spPr>
      </p:pic>
      <p:pic>
        <p:nvPicPr>
          <p:cNvPr id="5" name="Imagem 4">
            <a:extLst>
              <a:ext uri="{FF2B5EF4-FFF2-40B4-BE49-F238E27FC236}">
                <a16:creationId xmlns:a16="http://schemas.microsoft.com/office/drawing/2014/main" id="{6ED77CAD-D0A3-4C36-8DF1-B617387D4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800" y="1002174"/>
            <a:ext cx="1105053" cy="1105053"/>
          </a:xfrm>
          <a:prstGeom prst="rect">
            <a:avLst/>
          </a:prstGeom>
        </p:spPr>
      </p:pic>
      <p:pic>
        <p:nvPicPr>
          <p:cNvPr id="12" name="Imagem 11">
            <a:extLst>
              <a:ext uri="{FF2B5EF4-FFF2-40B4-BE49-F238E27FC236}">
                <a16:creationId xmlns:a16="http://schemas.microsoft.com/office/drawing/2014/main" id="{CF975079-4FC3-4EF1-9528-E2E77525B4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1816" y="6175812"/>
            <a:ext cx="1581095" cy="596755"/>
          </a:xfrm>
          <a:prstGeom prst="rect">
            <a:avLst/>
          </a:prstGeom>
        </p:spPr>
      </p:pic>
      <p:pic>
        <p:nvPicPr>
          <p:cNvPr id="13" name="Imagem 12">
            <a:extLst>
              <a:ext uri="{FF2B5EF4-FFF2-40B4-BE49-F238E27FC236}">
                <a16:creationId xmlns:a16="http://schemas.microsoft.com/office/drawing/2014/main" id="{EC182771-93C6-420C-8E40-F3076DF137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4724" y="6235079"/>
            <a:ext cx="1172613" cy="459427"/>
          </a:xfrm>
          <a:prstGeom prst="rect">
            <a:avLst/>
          </a:prstGeom>
        </p:spPr>
      </p:pic>
      <p:pic>
        <p:nvPicPr>
          <p:cNvPr id="14" name="Imagem 13">
            <a:extLst>
              <a:ext uri="{FF2B5EF4-FFF2-40B4-BE49-F238E27FC236}">
                <a16:creationId xmlns:a16="http://schemas.microsoft.com/office/drawing/2014/main" id="{B0BBA7EE-05AD-44C6-9671-E5310681DE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3501" y="5943163"/>
            <a:ext cx="1423036" cy="966076"/>
          </a:xfrm>
          <a:prstGeom prst="rect">
            <a:avLst/>
          </a:prstGeom>
        </p:spPr>
      </p:pic>
      <p:pic>
        <p:nvPicPr>
          <p:cNvPr id="15" name="Imagem 14">
            <a:extLst>
              <a:ext uri="{FF2B5EF4-FFF2-40B4-BE49-F238E27FC236}">
                <a16:creationId xmlns:a16="http://schemas.microsoft.com/office/drawing/2014/main" id="{DD811099-E58E-4EB0-B5E1-E7A0E3979A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4482" y="5911696"/>
            <a:ext cx="1166337" cy="1166337"/>
          </a:xfrm>
          <a:prstGeom prst="rect">
            <a:avLst/>
          </a:prstGeom>
        </p:spPr>
      </p:pic>
      <p:pic>
        <p:nvPicPr>
          <p:cNvPr id="16" name="Imagem 15">
            <a:extLst>
              <a:ext uri="{FF2B5EF4-FFF2-40B4-BE49-F238E27FC236}">
                <a16:creationId xmlns:a16="http://schemas.microsoft.com/office/drawing/2014/main" id="{E6C75457-314E-471B-BA5F-4B3BEE521B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576" y="6427129"/>
            <a:ext cx="1918669" cy="328504"/>
          </a:xfrm>
          <a:prstGeom prst="rect">
            <a:avLst/>
          </a:prstGeom>
        </p:spPr>
      </p:pic>
      <p:pic>
        <p:nvPicPr>
          <p:cNvPr id="17" name="Picture 4" descr="https://poemeproject.eu/wp-content/uploads/2021/09/cropped-logo-dide-changed.png">
            <a:extLst>
              <a:ext uri="{FF2B5EF4-FFF2-40B4-BE49-F238E27FC236}">
                <a16:creationId xmlns:a16="http://schemas.microsoft.com/office/drawing/2014/main" id="{65036018-E830-415F-A5C0-8E362B3471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62299" y="6199788"/>
            <a:ext cx="1617494" cy="57277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3E35241D-9256-20BB-94BC-E35AD6F7171C}"/>
              </a:ext>
            </a:extLst>
          </p:cNvPr>
          <p:cNvGrpSpPr/>
          <p:nvPr/>
        </p:nvGrpSpPr>
        <p:grpSpPr>
          <a:xfrm>
            <a:off x="343957" y="4206875"/>
            <a:ext cx="5423206" cy="1402628"/>
            <a:chOff x="1097491" y="3318680"/>
            <a:chExt cx="5423206" cy="1402628"/>
          </a:xfrm>
        </p:grpSpPr>
        <p:sp>
          <p:nvSpPr>
            <p:cNvPr id="18" name="CaixaDeTexto 17">
              <a:extLst>
                <a:ext uri="{FF2B5EF4-FFF2-40B4-BE49-F238E27FC236}">
                  <a16:creationId xmlns:a16="http://schemas.microsoft.com/office/drawing/2014/main" id="{55334FB2-8D62-4C21-9119-59BA8DE4B1A1}"/>
                </a:ext>
              </a:extLst>
            </p:cNvPr>
            <p:cNvSpPr txBox="1"/>
            <p:nvPr/>
          </p:nvSpPr>
          <p:spPr>
            <a:xfrm>
              <a:off x="1097491" y="3318680"/>
              <a:ext cx="5423206" cy="1402628"/>
            </a:xfrm>
            <a:prstGeom prst="rect">
              <a:avLst/>
            </a:prstGeom>
            <a:noFill/>
          </p:spPr>
          <p:txBody>
            <a:bodyPr wrap="square" rtlCol="0">
              <a:spAutoFit/>
            </a:bodyPr>
            <a:lstStyle/>
            <a:p>
              <a:pPr>
                <a:lnSpc>
                  <a:spcPct val="150000"/>
                </a:lnSpc>
              </a:pPr>
              <a:r>
                <a:rPr lang="en-GB" dirty="0"/>
                <a:t>Check out the POEME website and social media:</a:t>
              </a:r>
            </a:p>
            <a:p>
              <a:pPr>
                <a:lnSpc>
                  <a:spcPct val="150000"/>
                </a:lnSpc>
              </a:pPr>
              <a:endParaRPr lang="en-GB" sz="500" dirty="0"/>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2"/>
                </a:rPr>
                <a:t>www.poemeproject.eu</a:t>
              </a:r>
              <a:endParaRPr lang="en-GB" dirty="0">
                <a:latin typeface="Segoe UI Symbol" panose="020B0502040204020203" pitchFamily="34" charset="0"/>
                <a:ea typeface="Segoe UI Symbol" panose="020B0502040204020203" pitchFamily="34" charset="0"/>
              </a:endParaRPr>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3"/>
                </a:rPr>
                <a:t>www.facebook.com/POEMEproject</a:t>
              </a:r>
              <a:r>
                <a:rPr lang="en-GB" dirty="0">
                  <a:latin typeface="Segoe UI Symbol" panose="020B0502040204020203" pitchFamily="34" charset="0"/>
                  <a:ea typeface="Segoe UI Symbol" panose="020B0502040204020203" pitchFamily="34" charset="0"/>
                </a:rPr>
                <a:t>  </a:t>
              </a:r>
            </a:p>
          </p:txBody>
        </p:sp>
        <p:pic>
          <p:nvPicPr>
            <p:cNvPr id="23" name="Picture 8" descr="Facebook Logo PNG Vectors Free Download">
              <a:extLst>
                <a:ext uri="{FF2B5EF4-FFF2-40B4-BE49-F238E27FC236}">
                  <a16:creationId xmlns:a16="http://schemas.microsoft.com/office/drawing/2014/main" id="{100B374B-255C-4FC5-864E-494030804C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70911" y="4344029"/>
              <a:ext cx="289063" cy="2890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ítulo 1">
            <a:extLst>
              <a:ext uri="{FF2B5EF4-FFF2-40B4-BE49-F238E27FC236}">
                <a16:creationId xmlns:a16="http://schemas.microsoft.com/office/drawing/2014/main" id="{CE11982E-FBE3-202C-EB90-1E88FA88E467}"/>
              </a:ext>
            </a:extLst>
          </p:cNvPr>
          <p:cNvSpPr txBox="1">
            <a:spLocks/>
          </p:cNvSpPr>
          <p:nvPr/>
        </p:nvSpPr>
        <p:spPr>
          <a:xfrm>
            <a:off x="496357" y="2988437"/>
            <a:ext cx="4058710" cy="962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002060"/>
                </a:solidFill>
              </a:rPr>
              <a:t>Thank you!</a:t>
            </a:r>
          </a:p>
        </p:txBody>
      </p:sp>
    </p:spTree>
    <p:extLst>
      <p:ext uri="{BB962C8B-B14F-4D97-AF65-F5344CB8AC3E}">
        <p14:creationId xmlns:p14="http://schemas.microsoft.com/office/powerpoint/2010/main" val="320060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03201" y="1286430"/>
            <a:ext cx="5369728" cy="320828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a16="http://schemas.microsoft.com/office/drawing/2014/main" id="{554A2065-40B9-481E-AFCC-E38AA9B3D38A}"/>
              </a:ext>
            </a:extLst>
          </p:cNvPr>
          <p:cNvSpPr>
            <a:spLocks noGrp="1"/>
          </p:cNvSpPr>
          <p:nvPr>
            <p:ph idx="1"/>
          </p:nvPr>
        </p:nvSpPr>
        <p:spPr>
          <a:xfrm>
            <a:off x="151004" y="1381576"/>
            <a:ext cx="6119703" cy="546514"/>
          </a:xfrm>
        </p:spPr>
        <p:txBody>
          <a:bodyPr/>
          <a:lstStyle/>
          <a:p>
            <a:pPr marL="0" indent="0" algn="ctr">
              <a:buNone/>
            </a:pPr>
            <a:r>
              <a:rPr lang="en-GB" dirty="0">
                <a:solidFill>
                  <a:srgbClr val="002060"/>
                </a:solidFill>
              </a:rPr>
              <a:t>First goal</a:t>
            </a:r>
          </a:p>
        </p:txBody>
      </p:sp>
      <p:sp>
        <p:nvSpPr>
          <p:cNvPr id="5" name="Retângulo: Cantos Arredondados 4">
            <a:extLst>
              <a:ext uri="{FF2B5EF4-FFF2-40B4-BE49-F238E27FC236}">
                <a16:creationId xmlns:a16="http://schemas.microsoft.com/office/drawing/2014/main" id="{5EE1F6C2-3358-4129-B958-7A86B2379DD4}"/>
              </a:ext>
            </a:extLst>
          </p:cNvPr>
          <p:cNvSpPr/>
          <p:nvPr/>
        </p:nvSpPr>
        <p:spPr>
          <a:xfrm>
            <a:off x="6470989" y="1270861"/>
            <a:ext cx="5201262" cy="320828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3209261" y="145125"/>
            <a:ext cx="576822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000" dirty="0">
                <a:solidFill>
                  <a:srgbClr val="002060"/>
                </a:solidFill>
                <a:latin typeface="Arial"/>
                <a:cs typeface="Arial"/>
              </a:rPr>
              <a:t>POEME Innovation</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a16="http://schemas.microsoft.com/office/drawing/2014/main" id="{A9A31DDC-C95E-4B7C-A2F3-5E042E8FE7EB}"/>
              </a:ext>
            </a:extLst>
          </p:cNvPr>
          <p:cNvSpPr txBox="1">
            <a:spLocks/>
          </p:cNvSpPr>
          <p:nvPr/>
        </p:nvSpPr>
        <p:spPr>
          <a:xfrm>
            <a:off x="6768767" y="1342336"/>
            <a:ext cx="4648600"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Second goal</a:t>
            </a:r>
          </a:p>
        </p:txBody>
      </p:sp>
      <p:sp>
        <p:nvSpPr>
          <p:cNvPr id="2" name="CaixaDeTexto 1">
            <a:extLst>
              <a:ext uri="{FF2B5EF4-FFF2-40B4-BE49-F238E27FC236}">
                <a16:creationId xmlns:a16="http://schemas.microsoft.com/office/drawing/2014/main" id="{A5FBD7F2-29FB-46D1-89D0-1878D6A6F787}"/>
              </a:ext>
            </a:extLst>
          </p:cNvPr>
          <p:cNvSpPr txBox="1"/>
          <p:nvPr/>
        </p:nvSpPr>
        <p:spPr>
          <a:xfrm>
            <a:off x="720031" y="1804442"/>
            <a:ext cx="5369728" cy="2534027"/>
          </a:xfrm>
          <a:prstGeom prst="rect">
            <a:avLst/>
          </a:prstGeom>
          <a:noFill/>
        </p:spPr>
        <p:txBody>
          <a:bodyPr wrap="square" lIns="91440" tIns="45720" rIns="91440" bIns="45720" rtlCol="0" anchor="t">
            <a:spAutoFit/>
          </a:bodyPr>
          <a:lstStyle/>
          <a:p>
            <a:pPr>
              <a:lnSpc>
                <a:spcPct val="150000"/>
              </a:lnSpc>
            </a:pPr>
            <a:r>
              <a:rPr lang="en-US" dirty="0">
                <a:solidFill>
                  <a:srgbClr val="002060"/>
                </a:solidFill>
              </a:rPr>
              <a:t>Creation of </a:t>
            </a:r>
            <a:r>
              <a:rPr lang="en-US" b="1" dirty="0">
                <a:solidFill>
                  <a:srgbClr val="002060"/>
                </a:solidFill>
              </a:rPr>
              <a:t>e-Worksheets and eBooks</a:t>
            </a:r>
            <a:r>
              <a:rPr lang="en-US" dirty="0">
                <a:solidFill>
                  <a:srgbClr val="002060"/>
                </a:solidFill>
              </a:rPr>
              <a:t>, that aim not only at teaching language,</a:t>
            </a:r>
            <a:r>
              <a:rPr lang="en-US" dirty="0">
                <a:solidFill>
                  <a:srgbClr val="002060"/>
                </a:solidFill>
                <a:sym typeface="Raleway"/>
              </a:rPr>
              <a:t> </a:t>
            </a:r>
            <a:r>
              <a:rPr lang="en-US" dirty="0">
                <a:solidFill>
                  <a:srgbClr val="002060"/>
                </a:solidFill>
              </a:rPr>
              <a:t>but also equipping migrant students with digital and transversal skills and increasing their awareness of European cultural heritage. The materials provided can be used in face-to-face, blended or online formats. </a:t>
            </a:r>
            <a:endParaRPr lang="en-GB" dirty="0">
              <a:solidFill>
                <a:srgbClr val="002060"/>
              </a:solidFill>
            </a:endParaRPr>
          </a:p>
        </p:txBody>
      </p:sp>
      <p:sp>
        <p:nvSpPr>
          <p:cNvPr id="12" name="CaixaDeTexto 11">
            <a:extLst>
              <a:ext uri="{FF2B5EF4-FFF2-40B4-BE49-F238E27FC236}">
                <a16:creationId xmlns:a16="http://schemas.microsoft.com/office/drawing/2014/main" id="{339A0098-D5BC-41AD-BDF0-D601318F6B76}"/>
              </a:ext>
            </a:extLst>
          </p:cNvPr>
          <p:cNvSpPr txBox="1"/>
          <p:nvPr/>
        </p:nvSpPr>
        <p:spPr>
          <a:xfrm>
            <a:off x="6587819" y="1792748"/>
            <a:ext cx="5103766" cy="2949525"/>
          </a:xfrm>
          <a:prstGeom prst="rect">
            <a:avLst/>
          </a:prstGeom>
          <a:noFill/>
        </p:spPr>
        <p:txBody>
          <a:bodyPr wrap="square" lIns="91440" tIns="45720" rIns="91440" bIns="45720" rtlCol="0" anchor="t">
            <a:spAutoFit/>
          </a:bodyPr>
          <a:lstStyle/>
          <a:p>
            <a:pPr>
              <a:lnSpc>
                <a:spcPct val="150000"/>
              </a:lnSpc>
            </a:pPr>
            <a:r>
              <a:rPr lang="en-US" dirty="0">
                <a:solidFill>
                  <a:srgbClr val="002060"/>
                </a:solidFill>
                <a:sym typeface="Raleway"/>
              </a:rPr>
              <a:t>Creation of </a:t>
            </a:r>
            <a:r>
              <a:rPr lang="en-US" b="1" dirty="0">
                <a:solidFill>
                  <a:srgbClr val="002060"/>
                </a:solidFill>
                <a:sym typeface="Raleway"/>
              </a:rPr>
              <a:t>blended exhibitions (digital and/or physical)</a:t>
            </a:r>
            <a:r>
              <a:rPr lang="en-US" dirty="0">
                <a:solidFill>
                  <a:srgbClr val="002060"/>
                </a:solidFill>
                <a:sym typeface="Raleway"/>
              </a:rPr>
              <a:t>, with students as curators. The creation of these exhibitions will </a:t>
            </a:r>
            <a:r>
              <a:rPr lang="en-US" dirty="0">
                <a:solidFill>
                  <a:schemeClr val="accent1">
                    <a:lumMod val="50000"/>
                  </a:schemeClr>
                </a:solidFill>
              </a:rPr>
              <a:t>have a positive influence on the inclusion of migrant students in European schools, while </a:t>
            </a:r>
            <a:r>
              <a:rPr lang="en-US" dirty="0">
                <a:solidFill>
                  <a:srgbClr val="002060"/>
                </a:solidFill>
                <a:sym typeface="Raleway"/>
              </a:rPr>
              <a:t>contributing towards the students’ acquisition of 21st century skills.</a:t>
            </a:r>
          </a:p>
          <a:p>
            <a:pPr>
              <a:lnSpc>
                <a:spcPct val="150000"/>
              </a:lnSpc>
            </a:pPr>
            <a:endParaRPr lang="en-US" dirty="0">
              <a:solidFill>
                <a:srgbClr val="002060"/>
              </a:solidFill>
              <a:sym typeface="Raleway"/>
            </a:endParaRPr>
          </a:p>
        </p:txBody>
      </p:sp>
      <p:sp>
        <p:nvSpPr>
          <p:cNvPr id="14" name="Επεξήγηση: Επάνω βέλος 13">
            <a:extLst>
              <a:ext uri="{FF2B5EF4-FFF2-40B4-BE49-F238E27FC236}">
                <a16:creationId xmlns:a16="http://schemas.microsoft.com/office/drawing/2014/main" id="{271C9D14-C99D-9512-D84E-8823D648A4A2}"/>
              </a:ext>
            </a:extLst>
          </p:cNvPr>
          <p:cNvSpPr/>
          <p:nvPr/>
        </p:nvSpPr>
        <p:spPr>
          <a:xfrm>
            <a:off x="684548" y="4115830"/>
            <a:ext cx="10904251" cy="1971060"/>
          </a:xfrm>
          <a:prstGeom prst="up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mn-cs"/>
              </a:rPr>
              <a:t>Modernization</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mn-cs"/>
              </a:rPr>
              <a:t>of second language teaching </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both </a:t>
            </a: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mn-cs"/>
              </a:rPr>
              <a:t>in content </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(EU cultural heritage) and </a:t>
            </a: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mn-cs"/>
              </a:rPr>
              <a:t>way of assumed digital tools</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 (E-Books/worksheets), as well as in </a:t>
            </a:r>
            <a:r>
              <a:rPr kumimoji="0" lang="en-US" sz="1800" b="1" i="0" u="none" strike="noStrike" kern="1200" cap="none" spc="0" normalizeH="0" baseline="0" noProof="0" dirty="0">
                <a:ln>
                  <a:noFill/>
                </a:ln>
                <a:solidFill>
                  <a:srgbClr val="002060"/>
                </a:solidFill>
                <a:effectLst/>
                <a:uLnTx/>
                <a:uFillTx/>
                <a:latin typeface="Arial" panose="020B0604020202020204"/>
                <a:ea typeface="+mn-ea"/>
                <a:cs typeface="+mn-cs"/>
              </a:rPr>
              <a:t>the way students will work </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for language acquisition and cultural acknowledgement and for presenting their work (blended learning exhibitions)</a:t>
            </a:r>
          </a:p>
          <a:p>
            <a:pPr algn="ctr">
              <a:lnSpc>
                <a:spcPct val="150000"/>
              </a:lnSpc>
            </a:pPr>
            <a:endParaRPr lang="el-GR" dirty="0">
              <a:solidFill>
                <a:schemeClr val="accent1">
                  <a:lumMod val="50000"/>
                </a:schemeClr>
              </a:solidFill>
            </a:endParaRPr>
          </a:p>
        </p:txBody>
      </p:sp>
      <p:pic>
        <p:nvPicPr>
          <p:cNvPr id="10" name="Picture 9" descr="Logo&#10;&#10;Description automatically generated">
            <a:extLst>
              <a:ext uri="{FF2B5EF4-FFF2-40B4-BE49-F238E27FC236}">
                <a16:creationId xmlns:a16="http://schemas.microsoft.com/office/drawing/2014/main" id="{A84CDB9F-4415-135E-95AB-497F20B2E1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620" y="6239883"/>
            <a:ext cx="1606859" cy="606480"/>
          </a:xfrm>
          <a:prstGeom prst="rect">
            <a:avLst/>
          </a:prstGeom>
        </p:spPr>
      </p:pic>
    </p:spTree>
    <p:extLst>
      <p:ext uri="{BB962C8B-B14F-4D97-AF65-F5344CB8AC3E}">
        <p14:creationId xmlns:p14="http://schemas.microsoft.com/office/powerpoint/2010/main" val="382279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462435"/>
            <a:ext cx="10797152" cy="455420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1998444" y="550332"/>
            <a:ext cx="8398623" cy="76447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002060"/>
                </a:solidFill>
                <a:latin typeface="Arial" panose="020B0604020202020204" pitchFamily="34" charset="0"/>
                <a:cs typeface="Arial" panose="020B0604020202020204" pitchFamily="34" charset="0"/>
              </a:rPr>
              <a:t>Why is an exhibition the final step?</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1033262" y="1640210"/>
            <a:ext cx="10405042" cy="424218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1800" dirty="0">
                <a:effectLst/>
                <a:latin typeface="Arial"/>
                <a:ea typeface="Times New Roman" panose="02020603050405020304" pitchFamily="18" charset="0"/>
                <a:cs typeface="Arial"/>
              </a:rPr>
              <a:t>The POEME blended exhibitions have been chosen as the ultimate output (IO5), because the exhibition will need all skills acquired through the previous </a:t>
            </a:r>
            <a:r>
              <a:rPr lang="en-US" dirty="0">
                <a:latin typeface="Arial"/>
                <a:ea typeface="Times New Roman" panose="02020603050405020304" pitchFamily="18" charset="0"/>
                <a:cs typeface="Arial"/>
              </a:rPr>
              <a:t>resources</a:t>
            </a:r>
            <a:r>
              <a:rPr lang="en-US" sz="1800" dirty="0">
                <a:effectLst/>
                <a:latin typeface="Arial"/>
                <a:ea typeface="Times New Roman" panose="02020603050405020304" pitchFamily="18" charset="0"/>
                <a:cs typeface="Arial"/>
              </a:rPr>
              <a:t> (written language acquisition, digital skills, knowledge on the importance of cultural and European</a:t>
            </a:r>
            <a:r>
              <a:rPr lang="en-US" sz="1800" dirty="0">
                <a:effectLst/>
                <a:latin typeface="Times New Roman"/>
                <a:ea typeface="Times New Roman" panose="02020603050405020304" pitchFamily="18" charset="0"/>
                <a:cs typeface="Times New Roman"/>
              </a:rPr>
              <a:t> </a:t>
            </a:r>
            <a:r>
              <a:rPr lang="en-US" sz="1800" dirty="0">
                <a:effectLst/>
                <a:latin typeface="Arial"/>
                <a:ea typeface="Times New Roman" panose="02020603050405020304" pitchFamily="18" charset="0"/>
                <a:cs typeface="Arial"/>
              </a:rPr>
              <a:t>heritage, vocabulary acquired):</a:t>
            </a:r>
          </a:p>
          <a:p>
            <a:pPr marL="285750" indent="-285750">
              <a:lnSpc>
                <a:spcPct val="150000"/>
              </a:lnSpc>
              <a:spcBef>
                <a:spcPts val="600"/>
              </a:spcBef>
              <a:spcAft>
                <a:spcPts val="600"/>
              </a:spcAft>
              <a:buFont typeface="Arial" panose="020B0604020202020204" pitchFamily="34" charset="0"/>
              <a:buChar char="•"/>
              <a:defRPr/>
            </a:pPr>
            <a:r>
              <a:rPr lang="en-US" sz="1800" b="1" dirty="0">
                <a:effectLst/>
                <a:latin typeface="Arial"/>
                <a:ea typeface="Times New Roman" panose="02020603050405020304" pitchFamily="18" charset="0"/>
                <a:cs typeface="Arial"/>
              </a:rPr>
              <a:t>IO1: </a:t>
            </a:r>
            <a:r>
              <a:rPr lang="en-US" dirty="0">
                <a:latin typeface="Arial"/>
                <a:ea typeface="Times New Roman" panose="02020603050405020304" pitchFamily="18" charset="0"/>
                <a:cs typeface="Arial"/>
              </a:rPr>
              <a:t>Solid</a:t>
            </a:r>
            <a:r>
              <a:rPr lang="en-US" sz="1800" dirty="0">
                <a:effectLst/>
                <a:latin typeface="Arial"/>
                <a:ea typeface="Times New Roman" panose="02020603050405020304" pitchFamily="18" charset="0"/>
                <a:cs typeface="Arial"/>
              </a:rPr>
              <a:t> theory based on research has resulted to the </a:t>
            </a:r>
            <a:r>
              <a:rPr lang="en-US" dirty="0">
                <a:latin typeface="Arial"/>
                <a:ea typeface="Times New Roman" panose="02020603050405020304" pitchFamily="18" charset="0"/>
                <a:cs typeface="Arial"/>
              </a:rPr>
              <a:t>e-Report </a:t>
            </a:r>
            <a:r>
              <a:rPr lang="en-US" sz="1800" dirty="0">
                <a:effectLst/>
                <a:latin typeface="Arial"/>
                <a:ea typeface="Times New Roman" panose="02020603050405020304" pitchFamily="18" charset="0"/>
                <a:cs typeface="Arial"/>
              </a:rPr>
              <a:t>with the POEME approach.</a:t>
            </a:r>
            <a:r>
              <a:rPr lang="en-US" dirty="0">
                <a:latin typeface="Arial"/>
                <a:ea typeface="Times New Roman" panose="02020603050405020304" pitchFamily="18" charset="0"/>
                <a:cs typeface="Arial"/>
              </a:rPr>
              <a:t> </a:t>
            </a:r>
            <a:endParaRPr lang="en-US" sz="1800" dirty="0">
              <a:effectLst/>
              <a:latin typeface="Arial" panose="020B0604020202020204" pitchFamily="34" charset="0"/>
              <a:ea typeface="Times New Roman" panose="02020603050405020304" pitchFamily="18" charset="0"/>
              <a:cs typeface="Arial"/>
            </a:endParaRPr>
          </a:p>
          <a:p>
            <a:pPr marL="285750" indent="-285750">
              <a:lnSpc>
                <a:spcPct val="150000"/>
              </a:lnSpc>
              <a:spcBef>
                <a:spcPts val="600"/>
              </a:spcBef>
              <a:spcAft>
                <a:spcPts val="600"/>
              </a:spcAft>
              <a:buFont typeface="Arial" panose="020B0604020202020204" pitchFamily="34" charset="0"/>
              <a:buChar char="•"/>
              <a:defRPr/>
            </a:pPr>
            <a:r>
              <a:rPr lang="en-US" sz="1800" b="1" dirty="0">
                <a:effectLst/>
                <a:latin typeface="Arial"/>
                <a:ea typeface="Times New Roman" panose="02020603050405020304" pitchFamily="18" charset="0"/>
                <a:cs typeface="Arial"/>
              </a:rPr>
              <a:t>IO2: </a:t>
            </a:r>
            <a:r>
              <a:rPr lang="en-US" dirty="0">
                <a:latin typeface="Arial"/>
                <a:ea typeface="Times New Roman" panose="02020603050405020304" pitchFamily="18" charset="0"/>
                <a:cs typeface="Arial"/>
              </a:rPr>
              <a:t>Complementary ready-to-use, hands-on</a:t>
            </a:r>
            <a:r>
              <a:rPr lang="en-US" sz="1800" dirty="0">
                <a:effectLst/>
                <a:latin typeface="Arial"/>
                <a:ea typeface="Times New Roman" panose="02020603050405020304" pitchFamily="18" charset="0"/>
                <a:cs typeface="Arial"/>
              </a:rPr>
              <a:t> activities and digitalized material for language acquisition, based on the content of cultural heritage, thus building on specific terminology and wording (E-worksheets).</a:t>
            </a:r>
            <a:r>
              <a:rPr lang="en-US" dirty="0">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a:endParaRPr>
          </a:p>
          <a:p>
            <a:pPr marL="285750" indent="-285750">
              <a:lnSpc>
                <a:spcPct val="150000"/>
              </a:lnSpc>
              <a:spcBef>
                <a:spcPts val="600"/>
              </a:spcBef>
              <a:spcAft>
                <a:spcPts val="600"/>
              </a:spcAft>
              <a:buFont typeface="Arial" panose="020B0604020202020204" pitchFamily="34" charset="0"/>
              <a:buChar char="•"/>
              <a:defRPr/>
            </a:pPr>
            <a:r>
              <a:rPr lang="en-US" sz="1800" b="1" dirty="0">
                <a:effectLst/>
                <a:latin typeface="Arial"/>
                <a:ea typeface="Times New Roman" panose="02020603050405020304" pitchFamily="18" charset="0"/>
                <a:cs typeface="Arial"/>
              </a:rPr>
              <a:t>IO3: </a:t>
            </a:r>
            <a:r>
              <a:rPr lang="en-US" dirty="0">
                <a:latin typeface="Arial"/>
                <a:ea typeface="Times New Roman" panose="02020603050405020304" pitchFamily="18" charset="0"/>
                <a:cs typeface="Arial"/>
              </a:rPr>
              <a:t>Educators</a:t>
            </a:r>
            <a:r>
              <a:rPr lang="en-US" sz="1800" dirty="0">
                <a:effectLst/>
                <a:latin typeface="Arial"/>
                <a:ea typeface="Times New Roman" panose="02020603050405020304" pitchFamily="18" charset="0"/>
                <a:cs typeface="Arial"/>
              </a:rPr>
              <a:t> are given sample e-books and explanatory </a:t>
            </a:r>
            <a:r>
              <a:rPr lang="en-US" dirty="0">
                <a:latin typeface="Arial"/>
                <a:ea typeface="Times New Roman" panose="02020603050405020304" pitchFamily="18" charset="0"/>
                <a:cs typeface="Arial"/>
              </a:rPr>
              <a:t>sheets</a:t>
            </a:r>
            <a:r>
              <a:rPr lang="en-US" sz="1800" dirty="0">
                <a:effectLst/>
                <a:latin typeface="Arial"/>
                <a:ea typeface="Times New Roman" panose="02020603050405020304" pitchFamily="18" charset="0"/>
                <a:cs typeface="Arial"/>
              </a:rPr>
              <a:t>, in addition to </a:t>
            </a:r>
            <a:r>
              <a:rPr lang="en-US" dirty="0">
                <a:latin typeface="Arial"/>
                <a:ea typeface="Times New Roman" panose="02020603050405020304" pitchFamily="18" charset="0"/>
                <a:cs typeface="Arial"/>
              </a:rPr>
              <a:t>a webinar</a:t>
            </a:r>
            <a:r>
              <a:rPr lang="en-US" sz="1800" dirty="0">
                <a:effectLst/>
                <a:latin typeface="Arial"/>
                <a:ea typeface="Times New Roman" panose="02020603050405020304" pitchFamily="18" charset="0"/>
                <a:cs typeface="Arial"/>
              </a:rPr>
              <a:t> training and presentation on how to build their own</a:t>
            </a:r>
            <a:r>
              <a:rPr lang="en-US" dirty="0">
                <a:latin typeface="Arial"/>
                <a:ea typeface="Times New Roman" panose="02020603050405020304" pitchFamily="18" charset="0"/>
                <a:cs typeface="Arial"/>
              </a:rPr>
              <a:t> using various software</a:t>
            </a:r>
            <a:r>
              <a:rPr lang="en-US" sz="1800" dirty="0">
                <a:effectLst/>
                <a:latin typeface="Arial"/>
                <a:ea typeface="Times New Roman" panose="02020603050405020304" pitchFamily="18" charset="0"/>
                <a:cs typeface="Arial"/>
              </a:rPr>
              <a:t>.</a:t>
            </a:r>
          </a:p>
        </p:txBody>
      </p:sp>
      <p:pic>
        <p:nvPicPr>
          <p:cNvPr id="3" name="Picture 2" descr="Logo&#10;&#10;Description automatically generated">
            <a:extLst>
              <a:ext uri="{FF2B5EF4-FFF2-40B4-BE49-F238E27FC236}">
                <a16:creationId xmlns:a16="http://schemas.microsoft.com/office/drawing/2014/main" id="{072FBD75-942E-C9B1-E7BE-1DF5BD92B0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324816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697424" y="1563840"/>
            <a:ext cx="10797152" cy="432049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2410317" y="385607"/>
            <a:ext cx="769888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latin typeface="Arial" panose="020B0604020202020204" pitchFamily="34" charset="0"/>
                <a:cs typeface="Arial" panose="020B0604020202020204" pitchFamily="34" charset="0"/>
              </a:rPr>
              <a:t>Why use blended exhibitions?</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924963" y="1688396"/>
            <a:ext cx="10405042" cy="872034"/>
          </a:xfrm>
          <a:prstGeom prst="rect">
            <a:avLst/>
          </a:prstGeom>
          <a:noFill/>
        </p:spPr>
        <p:txBody>
          <a:bodyPr wrap="square" rtlCol="0">
            <a:spAutoFit/>
          </a:bodyPr>
          <a:lstStyle/>
          <a:p>
            <a:pPr>
              <a:lnSpc>
                <a:spcPct val="150000"/>
              </a:lnSpc>
              <a:spcBef>
                <a:spcPts val="1200"/>
              </a:spcBef>
            </a:pPr>
            <a:r>
              <a:rPr lang="en-US" dirty="0"/>
              <a:t>The </a:t>
            </a:r>
            <a:r>
              <a:rPr lang="en-US" b="1" dirty="0"/>
              <a:t>multiple and diverse benefits </a:t>
            </a:r>
            <a:r>
              <a:rPr lang="en-US" dirty="0"/>
              <a:t>further highlight the pedagogical use of exhibitions for learning in general, but also for language learning and integration in particular:</a:t>
            </a:r>
          </a:p>
        </p:txBody>
      </p:sp>
      <p:sp>
        <p:nvSpPr>
          <p:cNvPr id="12" name="TextBox 11">
            <a:extLst>
              <a:ext uri="{FF2B5EF4-FFF2-40B4-BE49-F238E27FC236}">
                <a16:creationId xmlns:a16="http://schemas.microsoft.com/office/drawing/2014/main" id="{18700F61-1135-22BD-F090-BD7B1693D007}"/>
              </a:ext>
            </a:extLst>
          </p:cNvPr>
          <p:cNvSpPr txBox="1"/>
          <p:nvPr/>
        </p:nvSpPr>
        <p:spPr>
          <a:xfrm>
            <a:off x="6096000" y="2739520"/>
            <a:ext cx="5234005" cy="294952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t>Knowledge-exchange</a:t>
            </a:r>
          </a:p>
          <a:p>
            <a:pPr marL="285750" indent="-285750">
              <a:lnSpc>
                <a:spcPct val="150000"/>
              </a:lnSpc>
              <a:buFont typeface="Arial" panose="020B0604020202020204" pitchFamily="34" charset="0"/>
              <a:buChar char="•"/>
            </a:pPr>
            <a:r>
              <a:rPr lang="en-US" dirty="0"/>
              <a:t>ICT and digital skills</a:t>
            </a:r>
          </a:p>
          <a:p>
            <a:pPr marL="285750" indent="-285750">
              <a:lnSpc>
                <a:spcPct val="150000"/>
              </a:lnSpc>
              <a:buFont typeface="Arial" panose="020B0604020202020204" pitchFamily="34" charset="0"/>
              <a:buChar char="•"/>
            </a:pPr>
            <a:r>
              <a:rPr lang="en-US" dirty="0"/>
              <a:t>Active engagement and participatory learning</a:t>
            </a:r>
          </a:p>
          <a:p>
            <a:pPr marL="285750" indent="-285750">
              <a:lnSpc>
                <a:spcPct val="150000"/>
              </a:lnSpc>
              <a:buFont typeface="Arial" panose="020B0604020202020204" pitchFamily="34" charset="0"/>
              <a:buChar char="•"/>
            </a:pPr>
            <a:r>
              <a:rPr lang="en-US" dirty="0"/>
              <a:t>Leadership and project management skills</a:t>
            </a:r>
          </a:p>
          <a:p>
            <a:pPr marL="285750" indent="-285750">
              <a:lnSpc>
                <a:spcPct val="150000"/>
              </a:lnSpc>
              <a:buFont typeface="Arial" panose="020B0604020202020204" pitchFamily="34" charset="0"/>
              <a:buChar char="•"/>
            </a:pPr>
            <a:r>
              <a:rPr lang="en-US" dirty="0"/>
              <a:t>Research and analysis of academic literature</a:t>
            </a:r>
          </a:p>
          <a:p>
            <a:pPr marL="285750" indent="-285750">
              <a:lnSpc>
                <a:spcPct val="150000"/>
              </a:lnSpc>
              <a:buFont typeface="Arial" panose="020B0604020202020204" pitchFamily="34" charset="0"/>
              <a:buChar char="•"/>
            </a:pPr>
            <a:r>
              <a:rPr lang="en-US" dirty="0"/>
              <a:t>Object research and construction skills</a:t>
            </a:r>
          </a:p>
          <a:p>
            <a:pPr marL="285750" indent="-285750">
              <a:lnSpc>
                <a:spcPct val="150000"/>
              </a:lnSpc>
              <a:buFont typeface="Arial" panose="020B0604020202020204" pitchFamily="34" charset="0"/>
              <a:buChar char="•"/>
            </a:pPr>
            <a:r>
              <a:rPr lang="en-US" dirty="0"/>
              <a:t>Presentation &amp; communication skills</a:t>
            </a:r>
          </a:p>
        </p:txBody>
      </p:sp>
      <p:sp>
        <p:nvSpPr>
          <p:cNvPr id="16" name="TextBox 15">
            <a:extLst>
              <a:ext uri="{FF2B5EF4-FFF2-40B4-BE49-F238E27FC236}">
                <a16:creationId xmlns:a16="http://schemas.microsoft.com/office/drawing/2014/main" id="{1CACAF25-3929-5E3B-DDBE-10BB650CE06F}"/>
              </a:ext>
            </a:extLst>
          </p:cNvPr>
          <p:cNvSpPr txBox="1"/>
          <p:nvPr/>
        </p:nvSpPr>
        <p:spPr>
          <a:xfrm>
            <a:off x="1320460" y="2739520"/>
            <a:ext cx="6226628" cy="253402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dirty="0"/>
              <a:t>Teamwork</a:t>
            </a:r>
          </a:p>
          <a:p>
            <a:pPr marL="285750" indent="-285750">
              <a:lnSpc>
                <a:spcPct val="150000"/>
              </a:lnSpc>
              <a:buFont typeface="Arial" panose="020B0604020202020204" pitchFamily="34" charset="0"/>
              <a:buChar char="•"/>
            </a:pPr>
            <a:r>
              <a:rPr lang="en-US" dirty="0"/>
              <a:t>Critical and innovative thinking</a:t>
            </a:r>
          </a:p>
          <a:p>
            <a:pPr marL="285750" indent="-285750">
              <a:lnSpc>
                <a:spcPct val="150000"/>
              </a:lnSpc>
              <a:buFont typeface="Arial" panose="020B0604020202020204" pitchFamily="34" charset="0"/>
              <a:buChar char="•"/>
            </a:pPr>
            <a:r>
              <a:rPr lang="en-US" dirty="0"/>
              <a:t>Interpersonal and intrapersonal skills</a:t>
            </a:r>
          </a:p>
          <a:p>
            <a:pPr marL="285750" indent="-285750">
              <a:lnSpc>
                <a:spcPct val="150000"/>
              </a:lnSpc>
              <a:buFont typeface="Arial" panose="020B0604020202020204" pitchFamily="34" charset="0"/>
              <a:buChar char="•"/>
            </a:pPr>
            <a:r>
              <a:rPr lang="en-US" dirty="0"/>
              <a:t>Information literacy</a:t>
            </a:r>
          </a:p>
          <a:p>
            <a:pPr marL="285750" indent="-285750">
              <a:lnSpc>
                <a:spcPct val="150000"/>
              </a:lnSpc>
              <a:buFont typeface="Arial" panose="020B0604020202020204" pitchFamily="34" charset="0"/>
              <a:buChar char="•"/>
            </a:pPr>
            <a:r>
              <a:rPr lang="en-US" dirty="0"/>
              <a:t>Ability to apply what has been learned</a:t>
            </a:r>
          </a:p>
          <a:p>
            <a:pPr marL="285750" indent="-285750">
              <a:lnSpc>
                <a:spcPct val="150000"/>
              </a:lnSpc>
              <a:buFont typeface="Arial" panose="020B0604020202020204" pitchFamily="34" charset="0"/>
              <a:buChar char="•"/>
            </a:pPr>
            <a:r>
              <a:rPr lang="en-US" dirty="0"/>
              <a:t>Effective goal-setting and problem-solving</a:t>
            </a:r>
          </a:p>
        </p:txBody>
      </p:sp>
      <p:pic>
        <p:nvPicPr>
          <p:cNvPr id="3" name="Picture 2" descr="Logo&#10;&#10;Description automatically generated">
            <a:extLst>
              <a:ext uri="{FF2B5EF4-FFF2-40B4-BE49-F238E27FC236}">
                <a16:creationId xmlns:a16="http://schemas.microsoft.com/office/drawing/2014/main" id="{D092B0F2-C0D8-F489-BF68-F4FA954F1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102632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A8C05550-D18B-43F2-8E95-4E4EF46CE85B}"/>
              </a:ext>
            </a:extLst>
          </p:cNvPr>
          <p:cNvSpPr/>
          <p:nvPr/>
        </p:nvSpPr>
        <p:spPr>
          <a:xfrm>
            <a:off x="875099" y="2172920"/>
            <a:ext cx="10377690" cy="2890764"/>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a16="http://schemas.microsoft.com/office/drawing/2014/main" id="{C816ABD5-D3A1-473D-84DB-FC7026794CB2}"/>
              </a:ext>
            </a:extLst>
          </p:cNvPr>
          <p:cNvSpPr/>
          <p:nvPr/>
        </p:nvSpPr>
        <p:spPr>
          <a:xfrm>
            <a:off x="1332429" y="888582"/>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IO4: e-Guidebook for POEME exhibitions</a:t>
            </a:r>
          </a:p>
        </p:txBody>
      </p:sp>
      <p:pic>
        <p:nvPicPr>
          <p:cNvPr id="7" name="Imagem 6">
            <a:extLst>
              <a:ext uri="{FF2B5EF4-FFF2-40B4-BE49-F238E27FC236}">
                <a16:creationId xmlns:a16="http://schemas.microsoft.com/office/drawing/2014/main" id="{39747797-298D-4FD5-882F-A33813F14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a16="http://schemas.microsoft.com/office/drawing/2014/main" id="{FF18D059-5E81-447F-88B3-B30C5D319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a16="http://schemas.microsoft.com/office/drawing/2014/main" id="{CF3495D9-2CE9-4947-87E5-F81D449E838F}"/>
              </a:ext>
            </a:extLst>
          </p:cNvPr>
          <p:cNvSpPr txBox="1"/>
          <p:nvPr/>
        </p:nvSpPr>
        <p:spPr>
          <a:xfrm>
            <a:off x="1044843" y="2387662"/>
            <a:ext cx="10469824" cy="23977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en-US" dirty="0">
                <a:latin typeface="Arial" panose="020B0604020202020204" pitchFamily="34" charset="0"/>
                <a:ea typeface="Times New Roman" panose="02020603050405020304" pitchFamily="18" charset="0"/>
              </a:rPr>
              <a:t>Young curators will need to build on several skills for each of the steps of the exhibition. </a:t>
            </a:r>
          </a:p>
          <a:p>
            <a:pPr>
              <a:lnSpc>
                <a:spcPct val="150000"/>
              </a:lnSpc>
              <a:defRPr/>
            </a:pPr>
            <a:r>
              <a:rPr lang="en-US" dirty="0">
                <a:solidFill>
                  <a:srgbClr val="002060"/>
                </a:solidFill>
                <a:sym typeface="Raleway"/>
              </a:rPr>
              <a:t>The e-Guidebook invites students aged 12-18 years old and their teachers, to work collaboratively and provides concrete steps, tools and examples on building a POEME blended exhibition.</a:t>
            </a:r>
            <a:br>
              <a:rPr lang="en-GB" dirty="0">
                <a:solidFill>
                  <a:srgbClr val="002060"/>
                </a:solidFill>
                <a:sym typeface="Raleway"/>
              </a:rPr>
            </a:br>
            <a:r>
              <a:rPr lang="en-US" dirty="0"/>
              <a:t>	</a:t>
            </a:r>
            <a:br>
              <a:rPr lang="en-US" dirty="0"/>
            </a:br>
            <a:r>
              <a:rPr lang="en-US" sz="2800" dirty="0">
                <a:ea typeface="Times New Roman" panose="02020603050405020304" pitchFamily="18" charset="0"/>
              </a:rPr>
              <a:t>Let’s see how it works</a:t>
            </a:r>
            <a:endParaRPr lang="en-US" sz="2800" b="0" i="0" u="none" strike="noStrike" kern="1200" cap="none" spc="0" normalizeH="0" baseline="0" noProof="0" dirty="0">
              <a:ln>
                <a:noFill/>
              </a:ln>
              <a:effectLst/>
              <a:uLnTx/>
              <a:uFillTx/>
              <a:cs typeface="Arial"/>
            </a:endParaRPr>
          </a:p>
        </p:txBody>
      </p:sp>
      <p:sp>
        <p:nvSpPr>
          <p:cNvPr id="3" name="Βέλος: Δεξιό 2">
            <a:extLst>
              <a:ext uri="{FF2B5EF4-FFF2-40B4-BE49-F238E27FC236}">
                <a16:creationId xmlns:a16="http://schemas.microsoft.com/office/drawing/2014/main" id="{8FF61738-8BC9-940E-3185-C9E82AEB3831}"/>
              </a:ext>
            </a:extLst>
          </p:cNvPr>
          <p:cNvSpPr/>
          <p:nvPr/>
        </p:nvSpPr>
        <p:spPr>
          <a:xfrm>
            <a:off x="4806783" y="4389381"/>
            <a:ext cx="671150" cy="281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4" descr="Logo&#10;&#10;Description automatically generated">
            <a:extLst>
              <a:ext uri="{FF2B5EF4-FFF2-40B4-BE49-F238E27FC236}">
                <a16:creationId xmlns:a16="http://schemas.microsoft.com/office/drawing/2014/main" id="{C74A56F5-9B02-7D6C-115E-B343844A27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620" y="6230319"/>
            <a:ext cx="1606859" cy="606480"/>
          </a:xfrm>
          <a:prstGeom prst="rect">
            <a:avLst/>
          </a:prstGeom>
        </p:spPr>
      </p:pic>
    </p:spTree>
    <p:extLst>
      <p:ext uri="{BB962C8B-B14F-4D97-AF65-F5344CB8AC3E}">
        <p14:creationId xmlns:p14="http://schemas.microsoft.com/office/powerpoint/2010/main" val="269269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Εικόνα 13">
            <a:extLst>
              <a:ext uri="{FF2B5EF4-FFF2-40B4-BE49-F238E27FC236}">
                <a16:creationId xmlns:a16="http://schemas.microsoft.com/office/drawing/2014/main" id="{BA719F7E-90FD-E815-34B4-846FC9CC08E8}"/>
              </a:ext>
            </a:extLst>
          </p:cNvPr>
          <p:cNvPicPr>
            <a:picLocks noChangeAspect="1"/>
          </p:cNvPicPr>
          <p:nvPr/>
        </p:nvPicPr>
        <p:blipFill>
          <a:blip r:embed="rId3"/>
          <a:stretch>
            <a:fillRect/>
          </a:stretch>
        </p:blipFill>
        <p:spPr>
          <a:xfrm>
            <a:off x="659833" y="2094304"/>
            <a:ext cx="7810277" cy="3671498"/>
          </a:xfrm>
          <a:prstGeom prst="rect">
            <a:avLst/>
          </a:prstGeom>
        </p:spPr>
      </p:pic>
      <p:pic>
        <p:nvPicPr>
          <p:cNvPr id="9" name="Picture 8" descr="Qr code&#10;&#10;Description automatically generated">
            <a:extLst>
              <a:ext uri="{FF2B5EF4-FFF2-40B4-BE49-F238E27FC236}">
                <a16:creationId xmlns:a16="http://schemas.microsoft.com/office/drawing/2014/main" id="{C990B3A1-18F5-7DC1-6A9A-5F90E43F4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750" y="2218266"/>
            <a:ext cx="2524783" cy="3272961"/>
          </a:xfrm>
          <a:prstGeom prst="rect">
            <a:avLst/>
          </a:prstGeom>
        </p:spPr>
      </p:pic>
      <p:sp>
        <p:nvSpPr>
          <p:cNvPr id="11" name="TextBox 10">
            <a:extLst>
              <a:ext uri="{FF2B5EF4-FFF2-40B4-BE49-F238E27FC236}">
                <a16:creationId xmlns:a16="http://schemas.microsoft.com/office/drawing/2014/main" id="{15DFC9F0-859D-5E7F-9B34-235BF287BE39}"/>
              </a:ext>
            </a:extLst>
          </p:cNvPr>
          <p:cNvSpPr txBox="1"/>
          <p:nvPr/>
        </p:nvSpPr>
        <p:spPr>
          <a:xfrm>
            <a:off x="1473200" y="1541331"/>
            <a:ext cx="9948333" cy="369332"/>
          </a:xfrm>
          <a:prstGeom prst="rect">
            <a:avLst/>
          </a:prstGeom>
          <a:noFill/>
        </p:spPr>
        <p:txBody>
          <a:bodyPr wrap="square">
            <a:spAutoFit/>
          </a:bodyPr>
          <a:lstStyle/>
          <a:p>
            <a:pPr algn="ctr"/>
            <a:r>
              <a:rPr lang="en-US" b="1" dirty="0">
                <a:solidFill>
                  <a:srgbClr val="002060"/>
                </a:solidFill>
                <a:sym typeface="Raleway"/>
              </a:rPr>
              <a:t>Available online at: </a:t>
            </a:r>
            <a:r>
              <a:rPr lang="en-US" dirty="0">
                <a:solidFill>
                  <a:srgbClr val="002060"/>
                </a:solidFill>
                <a:sym typeface="Raleway"/>
                <a:hlinkClick r:id="rId5"/>
              </a:rPr>
              <a:t>https://poemeproject.eu/io4-interactive-e-guidebook-for-poeme-exhibitions/</a:t>
            </a:r>
            <a:endParaRPr lang="en-GB" dirty="0"/>
          </a:p>
        </p:txBody>
      </p:sp>
      <p:sp>
        <p:nvSpPr>
          <p:cNvPr id="12" name="Retângulo: Cantos Arredondados 5">
            <a:extLst>
              <a:ext uri="{FF2B5EF4-FFF2-40B4-BE49-F238E27FC236}">
                <a16:creationId xmlns:a16="http://schemas.microsoft.com/office/drawing/2014/main" id="{139FD1C0-CBD8-0979-4947-501E46389301}"/>
              </a:ext>
            </a:extLst>
          </p:cNvPr>
          <p:cNvSpPr/>
          <p:nvPr/>
        </p:nvSpPr>
        <p:spPr>
          <a:xfrm>
            <a:off x="1598254" y="327992"/>
            <a:ext cx="969822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IO4: e-Guidebook for POEME exhibitions</a:t>
            </a:r>
          </a:p>
        </p:txBody>
      </p:sp>
      <p:pic>
        <p:nvPicPr>
          <p:cNvPr id="13" name="Picture 12" descr="Logo&#10;&#10;Description automatically generated">
            <a:extLst>
              <a:ext uri="{FF2B5EF4-FFF2-40B4-BE49-F238E27FC236}">
                <a16:creationId xmlns:a16="http://schemas.microsoft.com/office/drawing/2014/main" id="{C15DA5DD-1A90-43DB-0846-0A393B745C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7" y="6426200"/>
            <a:ext cx="1078467" cy="407048"/>
          </a:xfrm>
          <a:prstGeom prst="rect">
            <a:avLst/>
          </a:prstGeom>
        </p:spPr>
      </p:pic>
    </p:spTree>
    <p:extLst>
      <p:ext uri="{BB962C8B-B14F-4D97-AF65-F5344CB8AC3E}">
        <p14:creationId xmlns:p14="http://schemas.microsoft.com/office/powerpoint/2010/main" val="478207324"/>
      </p:ext>
    </p:extLst>
  </p:cSld>
  <p:clrMapOvr>
    <a:masterClrMapping/>
  </p:clrMapOvr>
</p:sld>
</file>

<file path=ppt/theme/theme1.xml><?xml version="1.0" encoding="utf-8"?>
<a:theme xmlns:a="http://schemas.openxmlformats.org/drawingml/2006/main" name="Tema do Office">
  <a:themeElements>
    <a:clrScheme name="Personalizado 5">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4131</TotalTime>
  <Words>6105</Words>
  <Application>Microsoft Office PowerPoint</Application>
  <PresentationFormat>Widescreen</PresentationFormat>
  <Paragraphs>563</Paragraphs>
  <Slides>40</Slides>
  <Notes>27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Segoe UI Symbol</vt:lpstr>
      <vt:lpstr>Symbol</vt:lpstr>
      <vt:lpstr>Times New Roman</vt:lpstr>
      <vt:lpstr>Wingdings</vt:lpstr>
      <vt:lpstr>Tema do Office</vt:lpstr>
      <vt:lpstr>PowerPoint Presentation</vt:lpstr>
      <vt:lpstr>PowerPoint Presentation</vt:lpstr>
      <vt:lpstr>Project Presentation</vt:lpstr>
      <vt:lpstr>POEME methodology for the creation of blended exhibitions</vt:lpstr>
      <vt:lpstr>PowerPoint Presentation</vt:lpstr>
      <vt:lpstr>PowerPoint Presentation</vt:lpstr>
      <vt:lpstr>PowerPoint Presentation</vt:lpstr>
      <vt:lpstr>PowerPoint Presentation</vt:lpstr>
      <vt:lpstr>PowerPoint Presentation</vt:lpstr>
      <vt:lpstr>Creating blended exhibitions at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Finally…do not forget…</vt:lpstr>
      <vt:lpstr>PowerPoint Presentation</vt:lpstr>
      <vt:lpstr>PowerPoint Presentation</vt:lpstr>
      <vt:lpstr>Please take two minutes to scan the QR code to evaluate this webinar</vt:lpstr>
      <vt:lpstr>Contact point for information and collaborations:  Louiza Kythreotou  Email: louiza.k@citizensinpower.org  Phone: +357 97611738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Louiza Kythreotou</cp:lastModifiedBy>
  <cp:revision>318</cp:revision>
  <dcterms:created xsi:type="dcterms:W3CDTF">2022-08-22T10:39:11Z</dcterms:created>
  <dcterms:modified xsi:type="dcterms:W3CDTF">2023-03-23T07:35:24Z</dcterms:modified>
</cp:coreProperties>
</file>